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22" r:id="rId2"/>
  </p:sldMasterIdLst>
  <p:notesMasterIdLst>
    <p:notesMasterId r:id="rId41"/>
  </p:notesMasterIdLst>
  <p:sldIdLst>
    <p:sldId id="256" r:id="rId3"/>
    <p:sldId id="260" r:id="rId4"/>
    <p:sldId id="369" r:id="rId5"/>
    <p:sldId id="262" r:id="rId6"/>
    <p:sldId id="382" r:id="rId7"/>
    <p:sldId id="388" r:id="rId8"/>
    <p:sldId id="263" r:id="rId9"/>
    <p:sldId id="264" r:id="rId10"/>
    <p:sldId id="378" r:id="rId11"/>
    <p:sldId id="265" r:id="rId12"/>
    <p:sldId id="266" r:id="rId13"/>
    <p:sldId id="267" r:id="rId14"/>
    <p:sldId id="269" r:id="rId15"/>
    <p:sldId id="381" r:id="rId16"/>
    <p:sldId id="379" r:id="rId17"/>
    <p:sldId id="380" r:id="rId18"/>
    <p:sldId id="270" r:id="rId19"/>
    <p:sldId id="389" r:id="rId20"/>
    <p:sldId id="395" r:id="rId21"/>
    <p:sldId id="391" r:id="rId22"/>
    <p:sldId id="393" r:id="rId23"/>
    <p:sldId id="394" r:id="rId24"/>
    <p:sldId id="390" r:id="rId25"/>
    <p:sldId id="397" r:id="rId26"/>
    <p:sldId id="398" r:id="rId27"/>
    <p:sldId id="272" r:id="rId28"/>
    <p:sldId id="273" r:id="rId29"/>
    <p:sldId id="274" r:id="rId30"/>
    <p:sldId id="275" r:id="rId31"/>
    <p:sldId id="396" r:id="rId32"/>
    <p:sldId id="277" r:id="rId33"/>
    <p:sldId id="278" r:id="rId34"/>
    <p:sldId id="279" r:id="rId35"/>
    <p:sldId id="280" r:id="rId36"/>
    <p:sldId id="281" r:id="rId37"/>
    <p:sldId id="286" r:id="rId38"/>
    <p:sldId id="284" r:id="rId39"/>
    <p:sldId id="336"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A573"/>
    <a:srgbClr val="3366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67" autoAdjust="0"/>
    <p:restoredTop sz="94660"/>
  </p:normalViewPr>
  <p:slideViewPr>
    <p:cSldViewPr>
      <p:cViewPr varScale="1">
        <p:scale>
          <a:sx n="65" d="100"/>
          <a:sy n="65" d="100"/>
        </p:scale>
        <p:origin x="98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D37DBB-7787-4563-A1F1-0AD740CFBBA4}" type="doc">
      <dgm:prSet loTypeId="urn:microsoft.com/office/officeart/2005/8/layout/radial3" loCatId="relationship" qsTypeId="urn:microsoft.com/office/officeart/2005/8/quickstyle/3d3" qsCatId="3D" csTypeId="urn:microsoft.com/office/officeart/2005/8/colors/colorful3" csCatId="colorful" phldr="1"/>
      <dgm:spPr/>
      <dgm:t>
        <a:bodyPr/>
        <a:lstStyle/>
        <a:p>
          <a:endParaRPr lang="tr-TR"/>
        </a:p>
      </dgm:t>
    </dgm:pt>
    <dgm:pt modelId="{E4D2A392-07B5-4F14-9D4D-A29AC85BC012}">
      <dgm:prSet custT="1">
        <dgm:style>
          <a:lnRef idx="1">
            <a:schemeClr val="accent1"/>
          </a:lnRef>
          <a:fillRef idx="2">
            <a:schemeClr val="accent1"/>
          </a:fillRef>
          <a:effectRef idx="1">
            <a:schemeClr val="accent1"/>
          </a:effectRef>
          <a:fontRef idx="minor">
            <a:schemeClr val="dk1"/>
          </a:fontRef>
        </dgm:style>
      </dgm:prSet>
      <dgm:spPr>
        <a:gradFill rotWithShape="0">
          <a:gsLst>
            <a:gs pos="3000">
              <a:srgbClr val="FFFF00"/>
            </a:gs>
            <a:gs pos="97000">
              <a:schemeClr val="accent1">
                <a:tint val="84000"/>
                <a:satMod val="160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sz="4400" b="1" cap="none" spc="0" dirty="0" smtClean="0">
              <a:ln w="31550" cmpd="sng">
                <a:prstDash val="solid"/>
              </a:ln>
              <a:solidFill>
                <a:srgbClr val="002060"/>
              </a:solidFill>
              <a:effectLst>
                <a:outerShdw blurRad="41275" dist="12700" dir="12000000" algn="tl" rotWithShape="0">
                  <a:srgbClr val="000000">
                    <a:alpha val="40000"/>
                  </a:srgbClr>
                </a:outerShdw>
              </a:effectLst>
              <a:latin typeface="Tahoma" pitchFamily="34" charset="0"/>
              <a:ea typeface="Tahoma" pitchFamily="34" charset="0"/>
              <a:cs typeface="Tahoma" pitchFamily="34" charset="0"/>
            </a:rPr>
            <a:t>BALIKESİR </a:t>
          </a:r>
          <a:r>
            <a:rPr lang="tr-TR" sz="4400" b="1" cap="none" spc="0" dirty="0">
              <a:ln w="31550" cmpd="sng">
                <a:prstDash val="solid"/>
              </a:ln>
              <a:solidFill>
                <a:srgbClr val="002060"/>
              </a:solidFill>
              <a:effectLst>
                <a:outerShdw blurRad="41275" dist="12700" dir="12000000" algn="tl" rotWithShape="0">
                  <a:srgbClr val="000000">
                    <a:alpha val="40000"/>
                  </a:srgbClr>
                </a:outerShdw>
              </a:effectLst>
              <a:latin typeface="Tahoma" pitchFamily="34" charset="0"/>
              <a:ea typeface="Tahoma" pitchFamily="34" charset="0"/>
              <a:cs typeface="Tahoma" pitchFamily="34" charset="0"/>
            </a:rPr>
            <a:t>ORMAN   BÖLGE MÜDÜRLÜĞÜ</a:t>
          </a:r>
          <a:endParaRPr lang="tr-TR" sz="4400" b="1" dirty="0">
            <a:solidFill>
              <a:srgbClr val="002060"/>
            </a:solidFill>
            <a:latin typeface="Tahoma" pitchFamily="34" charset="0"/>
            <a:ea typeface="Tahoma" pitchFamily="34" charset="0"/>
            <a:cs typeface="Tahoma" pitchFamily="34" charset="0"/>
          </a:endParaRPr>
        </a:p>
      </dgm:t>
    </dgm:pt>
    <dgm:pt modelId="{49E459C8-94CF-468B-8BE5-E31318AC7E3B}" type="parTrans" cxnId="{1E301F13-FFC8-46B8-98AE-262919599452}">
      <dgm:prSet/>
      <dgm:spPr/>
      <dgm:t>
        <a:bodyPr/>
        <a:lstStyle/>
        <a:p>
          <a:endParaRPr lang="tr-TR"/>
        </a:p>
      </dgm:t>
    </dgm:pt>
    <dgm:pt modelId="{CD771ACB-F1DA-48EA-8DA4-62E378917589}" type="sibTrans" cxnId="{1E301F13-FFC8-46B8-98AE-262919599452}">
      <dgm:prSet/>
      <dgm:spPr/>
      <dgm:t>
        <a:bodyPr/>
        <a:lstStyle/>
        <a:p>
          <a:endParaRPr lang="tr-TR"/>
        </a:p>
      </dgm:t>
    </dgm:pt>
    <dgm:pt modelId="{6EBA3C82-6DB4-41BD-A79D-F437C64E7A76}" type="pres">
      <dgm:prSet presAssocID="{38D37DBB-7787-4563-A1F1-0AD740CFBBA4}" presName="composite" presStyleCnt="0">
        <dgm:presLayoutVars>
          <dgm:chMax val="1"/>
          <dgm:dir/>
          <dgm:resizeHandles val="exact"/>
        </dgm:presLayoutVars>
      </dgm:prSet>
      <dgm:spPr/>
      <dgm:t>
        <a:bodyPr/>
        <a:lstStyle/>
        <a:p>
          <a:endParaRPr lang="tr-TR"/>
        </a:p>
      </dgm:t>
    </dgm:pt>
    <dgm:pt modelId="{BD99B902-28BB-4E32-8B91-64646668F93B}" type="pres">
      <dgm:prSet presAssocID="{38D37DBB-7787-4563-A1F1-0AD740CFBBA4}" presName="radial" presStyleCnt="0">
        <dgm:presLayoutVars>
          <dgm:animLvl val="ctr"/>
        </dgm:presLayoutVars>
      </dgm:prSet>
      <dgm:spPr/>
    </dgm:pt>
    <dgm:pt modelId="{88CEA295-93CA-4206-B8DF-CE515E9949F9}" type="pres">
      <dgm:prSet presAssocID="{E4D2A392-07B5-4F14-9D4D-A29AC85BC012}" presName="centerShape" presStyleLbl="vennNode1" presStyleIdx="0" presStyleCnt="1" custScaleX="320000"/>
      <dgm:spPr/>
      <dgm:t>
        <a:bodyPr/>
        <a:lstStyle/>
        <a:p>
          <a:endParaRPr lang="tr-TR"/>
        </a:p>
      </dgm:t>
    </dgm:pt>
  </dgm:ptLst>
  <dgm:cxnLst>
    <dgm:cxn modelId="{DA72D26B-8D76-4633-B96A-1BC20385E66D}" type="presOf" srcId="{38D37DBB-7787-4563-A1F1-0AD740CFBBA4}" destId="{6EBA3C82-6DB4-41BD-A79D-F437C64E7A76}" srcOrd="0" destOrd="0" presId="urn:microsoft.com/office/officeart/2005/8/layout/radial3"/>
    <dgm:cxn modelId="{1E301F13-FFC8-46B8-98AE-262919599452}" srcId="{38D37DBB-7787-4563-A1F1-0AD740CFBBA4}" destId="{E4D2A392-07B5-4F14-9D4D-A29AC85BC012}" srcOrd="0" destOrd="0" parTransId="{49E459C8-94CF-468B-8BE5-E31318AC7E3B}" sibTransId="{CD771ACB-F1DA-48EA-8DA4-62E378917589}"/>
    <dgm:cxn modelId="{2B76E73E-1F41-4E97-8810-BA263580E83C}" type="presOf" srcId="{E4D2A392-07B5-4F14-9D4D-A29AC85BC012}" destId="{88CEA295-93CA-4206-B8DF-CE515E9949F9}" srcOrd="0" destOrd="0" presId="urn:microsoft.com/office/officeart/2005/8/layout/radial3"/>
    <dgm:cxn modelId="{515F72BA-B5AA-424C-A535-A1C8F839C8AF}" type="presParOf" srcId="{6EBA3C82-6DB4-41BD-A79D-F437C64E7A76}" destId="{BD99B902-28BB-4E32-8B91-64646668F93B}" srcOrd="0" destOrd="0" presId="urn:microsoft.com/office/officeart/2005/8/layout/radial3"/>
    <dgm:cxn modelId="{839FD154-FA13-4D8B-90C7-AB1AA213876A}" type="presParOf" srcId="{BD99B902-28BB-4E32-8B91-64646668F93B}" destId="{88CEA295-93CA-4206-B8DF-CE515E9949F9}" srcOrd="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C6A64AC-8EC4-445A-A0E5-B5E0009D95CC}" type="doc">
      <dgm:prSet loTypeId="urn:microsoft.com/office/officeart/2005/8/layout/vList2" loCatId="list" qsTypeId="urn:microsoft.com/office/officeart/2005/8/quickstyle/3d2" qsCatId="3D" csTypeId="urn:microsoft.com/office/officeart/2005/8/colors/colorful5" csCatId="colorful" phldr="1"/>
      <dgm:spPr/>
      <dgm:t>
        <a:bodyPr/>
        <a:lstStyle/>
        <a:p>
          <a:endParaRPr lang="tr-TR"/>
        </a:p>
      </dgm:t>
    </dgm:pt>
    <dgm:pt modelId="{4C6EB7C2-AA50-4E4E-9688-4E308942519A}">
      <dgm:prSet/>
      <dgm:spPr/>
      <dgm:t>
        <a:bodyPr/>
        <a:lstStyle/>
        <a:p>
          <a:pPr rtl="0"/>
          <a:r>
            <a:rPr lang="tr-TR" b="1" i="0" u="none" baseline="0" dirty="0"/>
            <a:t>ORMANCILIKTA SERTİFİKASYON NEDİR</a:t>
          </a:r>
          <a:endParaRPr lang="tr-TR" u="none" dirty="0"/>
        </a:p>
      </dgm:t>
    </dgm:pt>
    <dgm:pt modelId="{1E8BC3B4-FEF8-4D5D-B07C-F99B74173D73}" type="parTrans" cxnId="{E5B09E78-8A15-4631-87F8-C60660B10B11}">
      <dgm:prSet/>
      <dgm:spPr/>
      <dgm:t>
        <a:bodyPr/>
        <a:lstStyle/>
        <a:p>
          <a:endParaRPr lang="tr-TR"/>
        </a:p>
      </dgm:t>
    </dgm:pt>
    <dgm:pt modelId="{CBE76705-4383-433D-9B13-601458E74365}" type="sibTrans" cxnId="{E5B09E78-8A15-4631-87F8-C60660B10B11}">
      <dgm:prSet/>
      <dgm:spPr/>
      <dgm:t>
        <a:bodyPr/>
        <a:lstStyle/>
        <a:p>
          <a:endParaRPr lang="tr-TR"/>
        </a:p>
      </dgm:t>
    </dgm:pt>
    <dgm:pt modelId="{4E9ABFB4-3F0A-4AD8-9EE3-1C59CF8F50ED}" type="pres">
      <dgm:prSet presAssocID="{EC6A64AC-8EC4-445A-A0E5-B5E0009D95CC}" presName="linear" presStyleCnt="0">
        <dgm:presLayoutVars>
          <dgm:animLvl val="lvl"/>
          <dgm:resizeHandles val="exact"/>
        </dgm:presLayoutVars>
      </dgm:prSet>
      <dgm:spPr/>
      <dgm:t>
        <a:bodyPr/>
        <a:lstStyle/>
        <a:p>
          <a:endParaRPr lang="tr-TR"/>
        </a:p>
      </dgm:t>
    </dgm:pt>
    <dgm:pt modelId="{4CDBFFAC-399F-44BA-83E6-BDD70D9209CD}" type="pres">
      <dgm:prSet presAssocID="{4C6EB7C2-AA50-4E4E-9688-4E308942519A}" presName="parentText" presStyleLbl="node1" presStyleIdx="0" presStyleCnt="1" custLinFactNeighborX="-9517" custLinFactNeighborY="1938">
        <dgm:presLayoutVars>
          <dgm:chMax val="0"/>
          <dgm:bulletEnabled val="1"/>
        </dgm:presLayoutVars>
      </dgm:prSet>
      <dgm:spPr/>
      <dgm:t>
        <a:bodyPr/>
        <a:lstStyle/>
        <a:p>
          <a:endParaRPr lang="tr-TR"/>
        </a:p>
      </dgm:t>
    </dgm:pt>
  </dgm:ptLst>
  <dgm:cxnLst>
    <dgm:cxn modelId="{1D4E59E0-93DA-4347-BF82-34D4289F9796}" type="presOf" srcId="{EC6A64AC-8EC4-445A-A0E5-B5E0009D95CC}" destId="{4E9ABFB4-3F0A-4AD8-9EE3-1C59CF8F50ED}" srcOrd="0" destOrd="0" presId="urn:microsoft.com/office/officeart/2005/8/layout/vList2"/>
    <dgm:cxn modelId="{E5B09E78-8A15-4631-87F8-C60660B10B11}" srcId="{EC6A64AC-8EC4-445A-A0E5-B5E0009D95CC}" destId="{4C6EB7C2-AA50-4E4E-9688-4E308942519A}" srcOrd="0" destOrd="0" parTransId="{1E8BC3B4-FEF8-4D5D-B07C-F99B74173D73}" sibTransId="{CBE76705-4383-433D-9B13-601458E74365}"/>
    <dgm:cxn modelId="{8DAD532F-0BE2-4B2A-909B-BB19D5988F1E}" type="presOf" srcId="{4C6EB7C2-AA50-4E4E-9688-4E308942519A}" destId="{4CDBFFAC-399F-44BA-83E6-BDD70D9209CD}" srcOrd="0" destOrd="0" presId="urn:microsoft.com/office/officeart/2005/8/layout/vList2"/>
    <dgm:cxn modelId="{45FD516B-C73C-46D8-B272-62CE5DB89A7C}" type="presParOf" srcId="{4E9ABFB4-3F0A-4AD8-9EE3-1C59CF8F50ED}" destId="{4CDBFFAC-399F-44BA-83E6-BDD70D9209C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C6A64AC-8EC4-445A-A0E5-B5E0009D95CC}" type="doc">
      <dgm:prSet loTypeId="urn:microsoft.com/office/officeart/2005/8/layout/vList2" loCatId="list" qsTypeId="urn:microsoft.com/office/officeart/2005/8/quickstyle/3d2" qsCatId="3D" csTypeId="urn:microsoft.com/office/officeart/2005/8/colors/colorful5" csCatId="colorful" phldr="1"/>
      <dgm:spPr/>
      <dgm:t>
        <a:bodyPr/>
        <a:lstStyle/>
        <a:p>
          <a:endParaRPr lang="tr-TR"/>
        </a:p>
      </dgm:t>
    </dgm:pt>
    <dgm:pt modelId="{4E9ABFB4-3F0A-4AD8-9EE3-1C59CF8F50ED}" type="pres">
      <dgm:prSet presAssocID="{EC6A64AC-8EC4-445A-A0E5-B5E0009D95CC}" presName="linear" presStyleCnt="0">
        <dgm:presLayoutVars>
          <dgm:animLvl val="lvl"/>
          <dgm:resizeHandles val="exact"/>
        </dgm:presLayoutVars>
      </dgm:prSet>
      <dgm:spPr/>
      <dgm:t>
        <a:bodyPr/>
        <a:lstStyle/>
        <a:p>
          <a:endParaRPr lang="tr-TR"/>
        </a:p>
      </dgm:t>
    </dgm:pt>
  </dgm:ptLst>
  <dgm:cxnLst>
    <dgm:cxn modelId="{EF3FF655-D707-421C-9C0F-618B2D87036E}" type="presOf" srcId="{EC6A64AC-8EC4-445A-A0E5-B5E0009D95CC}" destId="{4E9ABFB4-3F0A-4AD8-9EE3-1C59CF8F50E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C6A64AC-8EC4-445A-A0E5-B5E0009D95CC}" type="doc">
      <dgm:prSet loTypeId="urn:microsoft.com/office/officeart/2005/8/layout/vList2" loCatId="list" qsTypeId="urn:microsoft.com/office/officeart/2005/8/quickstyle/3d2" qsCatId="3D" csTypeId="urn:microsoft.com/office/officeart/2005/8/colors/colorful5" csCatId="colorful" phldr="1"/>
      <dgm:spPr/>
      <dgm:t>
        <a:bodyPr/>
        <a:lstStyle/>
        <a:p>
          <a:endParaRPr lang="tr-TR"/>
        </a:p>
      </dgm:t>
    </dgm:pt>
    <dgm:pt modelId="{4E9ABFB4-3F0A-4AD8-9EE3-1C59CF8F50ED}" type="pres">
      <dgm:prSet presAssocID="{EC6A64AC-8EC4-445A-A0E5-B5E0009D95CC}" presName="linear" presStyleCnt="0">
        <dgm:presLayoutVars>
          <dgm:animLvl val="lvl"/>
          <dgm:resizeHandles val="exact"/>
        </dgm:presLayoutVars>
      </dgm:prSet>
      <dgm:spPr/>
      <dgm:t>
        <a:bodyPr/>
        <a:lstStyle/>
        <a:p>
          <a:endParaRPr lang="tr-TR"/>
        </a:p>
      </dgm:t>
    </dgm:pt>
  </dgm:ptLst>
  <dgm:cxnLst>
    <dgm:cxn modelId="{AFCC279B-812C-4273-AACE-54C4C2648106}" type="presOf" srcId="{EC6A64AC-8EC4-445A-A0E5-B5E0009D95CC}" destId="{4E9ABFB4-3F0A-4AD8-9EE3-1C59CF8F50E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C6A64AC-8EC4-445A-A0E5-B5E0009D95CC}" type="doc">
      <dgm:prSet loTypeId="urn:microsoft.com/office/officeart/2005/8/layout/vList2" loCatId="list" qsTypeId="urn:microsoft.com/office/officeart/2005/8/quickstyle/3d2" qsCatId="3D" csTypeId="urn:microsoft.com/office/officeart/2005/8/colors/colorful5" csCatId="colorful" phldr="1"/>
      <dgm:spPr/>
      <dgm:t>
        <a:bodyPr/>
        <a:lstStyle/>
        <a:p>
          <a:endParaRPr lang="tr-TR"/>
        </a:p>
      </dgm:t>
    </dgm:pt>
    <dgm:pt modelId="{4E9ABFB4-3F0A-4AD8-9EE3-1C59CF8F50ED}" type="pres">
      <dgm:prSet presAssocID="{EC6A64AC-8EC4-445A-A0E5-B5E0009D95CC}" presName="linear" presStyleCnt="0">
        <dgm:presLayoutVars>
          <dgm:animLvl val="lvl"/>
          <dgm:resizeHandles val="exact"/>
        </dgm:presLayoutVars>
      </dgm:prSet>
      <dgm:spPr/>
      <dgm:t>
        <a:bodyPr/>
        <a:lstStyle/>
        <a:p>
          <a:endParaRPr lang="tr-TR"/>
        </a:p>
      </dgm:t>
    </dgm:pt>
  </dgm:ptLst>
  <dgm:cxnLst>
    <dgm:cxn modelId="{AFCC279B-812C-4273-AACE-54C4C2648106}" type="presOf" srcId="{EC6A64AC-8EC4-445A-A0E5-B5E0009D95CC}" destId="{4E9ABFB4-3F0A-4AD8-9EE3-1C59CF8F50E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C6A64AC-8EC4-445A-A0E5-B5E0009D95CC}" type="doc">
      <dgm:prSet loTypeId="urn:microsoft.com/office/officeart/2005/8/layout/vList2" loCatId="list" qsTypeId="urn:microsoft.com/office/officeart/2005/8/quickstyle/3d2" qsCatId="3D" csTypeId="urn:microsoft.com/office/officeart/2005/8/colors/colorful5" csCatId="colorful" phldr="1"/>
      <dgm:spPr/>
      <dgm:t>
        <a:bodyPr/>
        <a:lstStyle/>
        <a:p>
          <a:endParaRPr lang="tr-TR"/>
        </a:p>
      </dgm:t>
    </dgm:pt>
    <dgm:pt modelId="{4E9ABFB4-3F0A-4AD8-9EE3-1C59CF8F50ED}" type="pres">
      <dgm:prSet presAssocID="{EC6A64AC-8EC4-445A-A0E5-B5E0009D95CC}" presName="linear" presStyleCnt="0">
        <dgm:presLayoutVars>
          <dgm:animLvl val="lvl"/>
          <dgm:resizeHandles val="exact"/>
        </dgm:presLayoutVars>
      </dgm:prSet>
      <dgm:spPr/>
      <dgm:t>
        <a:bodyPr/>
        <a:lstStyle/>
        <a:p>
          <a:endParaRPr lang="tr-TR"/>
        </a:p>
      </dgm:t>
    </dgm:pt>
  </dgm:ptLst>
  <dgm:cxnLst>
    <dgm:cxn modelId="{EF3FF655-D707-421C-9C0F-618B2D87036E}" type="presOf" srcId="{EC6A64AC-8EC4-445A-A0E5-B5E0009D95CC}" destId="{4E9ABFB4-3F0A-4AD8-9EE3-1C59CF8F50E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48E44F-481F-43E6-9A40-FE47288FC709}" type="doc">
      <dgm:prSet loTypeId="urn:microsoft.com/office/officeart/2009/3/layout/CircleRelationship" loCatId="relationship" qsTypeId="urn:microsoft.com/office/officeart/2005/8/quickstyle/simple2" qsCatId="simple" csTypeId="urn:microsoft.com/office/officeart/2005/8/colors/colorful3" csCatId="colorful" phldr="1"/>
      <dgm:spPr/>
      <dgm:t>
        <a:bodyPr/>
        <a:lstStyle/>
        <a:p>
          <a:endParaRPr lang="tr-TR"/>
        </a:p>
      </dgm:t>
    </dgm:pt>
    <dgm:pt modelId="{611EC1A2-8038-4614-806E-F541809DE114}">
      <dgm:prSet phldrT="[Metin]" custT="1"/>
      <dgm:spPr>
        <a:solidFill>
          <a:srgbClr val="00B0F0"/>
        </a:solidFill>
      </dgm:spPr>
      <dgm:t>
        <a:bodyPr/>
        <a:lstStyle/>
        <a:p>
          <a:r>
            <a:rPr lang="tr-TR" sz="2800" b="1" dirty="0">
              <a:latin typeface="Batang" pitchFamily="18" charset="-127"/>
              <a:ea typeface="Batang" pitchFamily="18" charset="-127"/>
            </a:rPr>
            <a:t>SERTİFİKASYON</a:t>
          </a:r>
          <a:r>
            <a:rPr lang="tr-TR" sz="3600" b="1" dirty="0">
              <a:latin typeface="Batang" pitchFamily="18" charset="-127"/>
              <a:ea typeface="Batang" pitchFamily="18" charset="-127"/>
            </a:rPr>
            <a:t> TANITIM</a:t>
          </a:r>
        </a:p>
      </dgm:t>
    </dgm:pt>
    <dgm:pt modelId="{4C01E003-C692-4DB1-A4D0-A88ABAC7D86D}" type="parTrans" cxnId="{61920CC6-ADA2-461A-9E41-D9D7BE516E77}">
      <dgm:prSet/>
      <dgm:spPr/>
      <dgm:t>
        <a:bodyPr/>
        <a:lstStyle/>
        <a:p>
          <a:endParaRPr lang="tr-TR"/>
        </a:p>
      </dgm:t>
    </dgm:pt>
    <dgm:pt modelId="{87BC8D61-89BD-4ABE-A571-0B793B4415F0}" type="sibTrans" cxnId="{61920CC6-ADA2-461A-9E41-D9D7BE516E77}">
      <dgm:prSet/>
      <dgm:spPr/>
      <dgm:t>
        <a:bodyPr/>
        <a:lstStyle/>
        <a:p>
          <a:endParaRPr lang="tr-TR"/>
        </a:p>
      </dgm:t>
    </dgm:pt>
    <dgm:pt modelId="{62A7CA41-CA1D-4AB4-8BFC-9D9B1E808109}" type="pres">
      <dgm:prSet presAssocID="{4148E44F-481F-43E6-9A40-FE47288FC709}" presName="Name0" presStyleCnt="0">
        <dgm:presLayoutVars>
          <dgm:chMax val="1"/>
          <dgm:chPref val="1"/>
        </dgm:presLayoutVars>
      </dgm:prSet>
      <dgm:spPr/>
      <dgm:t>
        <a:bodyPr/>
        <a:lstStyle/>
        <a:p>
          <a:endParaRPr lang="tr-TR"/>
        </a:p>
      </dgm:t>
    </dgm:pt>
    <dgm:pt modelId="{DCE103B6-3C42-4B26-9EB8-8E3C929776D5}" type="pres">
      <dgm:prSet presAssocID="{611EC1A2-8038-4614-806E-F541809DE114}" presName="Parent" presStyleLbl="node0" presStyleIdx="0" presStyleCnt="1" custScaleX="163126" custScaleY="57092" custLinFactNeighborX="-5165" custLinFactNeighborY="-11097">
        <dgm:presLayoutVars>
          <dgm:chMax val="5"/>
          <dgm:chPref val="5"/>
        </dgm:presLayoutVars>
      </dgm:prSet>
      <dgm:spPr/>
      <dgm:t>
        <a:bodyPr/>
        <a:lstStyle/>
        <a:p>
          <a:endParaRPr lang="tr-TR"/>
        </a:p>
      </dgm:t>
    </dgm:pt>
    <dgm:pt modelId="{0E7CCEAD-718C-4C6C-AC17-9F65D61AEED6}" type="pres">
      <dgm:prSet presAssocID="{611EC1A2-8038-4614-806E-F541809DE114}" presName="Accent1" presStyleLbl="node1" presStyleIdx="0" presStyleCnt="6" custFlipHor="1" custScaleX="63417" custScaleY="78795"/>
      <dgm:spPr/>
    </dgm:pt>
    <dgm:pt modelId="{23EAC4B9-227D-4C50-B093-3C473D9D2FDE}" type="pres">
      <dgm:prSet presAssocID="{611EC1A2-8038-4614-806E-F541809DE114}" presName="Accent2" presStyleLbl="node1" presStyleIdx="1" presStyleCnt="6"/>
      <dgm:spPr/>
    </dgm:pt>
    <dgm:pt modelId="{2E2809A8-EDFA-4F36-BDEF-DDCB79088468}" type="pres">
      <dgm:prSet presAssocID="{611EC1A2-8038-4614-806E-F541809DE114}" presName="Accent3" presStyleLbl="node1" presStyleIdx="2" presStyleCnt="6"/>
      <dgm:spPr/>
    </dgm:pt>
    <dgm:pt modelId="{B5E86FCA-4BEC-4BC1-BF05-08AFBF6EC07A}" type="pres">
      <dgm:prSet presAssocID="{611EC1A2-8038-4614-806E-F541809DE114}" presName="Accent4" presStyleLbl="node1" presStyleIdx="3" presStyleCnt="6"/>
      <dgm:spPr/>
    </dgm:pt>
    <dgm:pt modelId="{E741DB2C-A4F8-4D3C-AD9B-A15C578FEE32}" type="pres">
      <dgm:prSet presAssocID="{611EC1A2-8038-4614-806E-F541809DE114}" presName="Accent5" presStyleLbl="node1" presStyleIdx="4" presStyleCnt="6"/>
      <dgm:spPr/>
    </dgm:pt>
    <dgm:pt modelId="{D23C71BD-5D3F-4826-B1EC-93B7215DA74A}" type="pres">
      <dgm:prSet presAssocID="{611EC1A2-8038-4614-806E-F541809DE114}" presName="Accent6" presStyleLbl="node1" presStyleIdx="5" presStyleCnt="6"/>
      <dgm:spPr/>
    </dgm:pt>
  </dgm:ptLst>
  <dgm:cxnLst>
    <dgm:cxn modelId="{4429EBF4-6B2A-443E-8888-D00AEE461BAE}" type="presOf" srcId="{611EC1A2-8038-4614-806E-F541809DE114}" destId="{DCE103B6-3C42-4B26-9EB8-8E3C929776D5}" srcOrd="0" destOrd="0" presId="urn:microsoft.com/office/officeart/2009/3/layout/CircleRelationship"/>
    <dgm:cxn modelId="{61920CC6-ADA2-461A-9E41-D9D7BE516E77}" srcId="{4148E44F-481F-43E6-9A40-FE47288FC709}" destId="{611EC1A2-8038-4614-806E-F541809DE114}" srcOrd="0" destOrd="0" parTransId="{4C01E003-C692-4DB1-A4D0-A88ABAC7D86D}" sibTransId="{87BC8D61-89BD-4ABE-A571-0B793B4415F0}"/>
    <dgm:cxn modelId="{284D56B6-E6F3-4CD0-8486-DAE382760B0E}" type="presOf" srcId="{4148E44F-481F-43E6-9A40-FE47288FC709}" destId="{62A7CA41-CA1D-4AB4-8BFC-9D9B1E808109}" srcOrd="0" destOrd="0" presId="urn:microsoft.com/office/officeart/2009/3/layout/CircleRelationship"/>
    <dgm:cxn modelId="{B9447507-E2A7-49B0-8193-7FE1F420E0FD}" type="presParOf" srcId="{62A7CA41-CA1D-4AB4-8BFC-9D9B1E808109}" destId="{DCE103B6-3C42-4B26-9EB8-8E3C929776D5}" srcOrd="0" destOrd="0" presId="urn:microsoft.com/office/officeart/2009/3/layout/CircleRelationship"/>
    <dgm:cxn modelId="{5CA70814-3314-4BB0-9D65-2192D7EF60C0}" type="presParOf" srcId="{62A7CA41-CA1D-4AB4-8BFC-9D9B1E808109}" destId="{0E7CCEAD-718C-4C6C-AC17-9F65D61AEED6}" srcOrd="1" destOrd="0" presId="urn:microsoft.com/office/officeart/2009/3/layout/CircleRelationship"/>
    <dgm:cxn modelId="{8202A1EA-A81C-48B7-B291-75B0D376173D}" type="presParOf" srcId="{62A7CA41-CA1D-4AB4-8BFC-9D9B1E808109}" destId="{23EAC4B9-227D-4C50-B093-3C473D9D2FDE}" srcOrd="2" destOrd="0" presId="urn:microsoft.com/office/officeart/2009/3/layout/CircleRelationship"/>
    <dgm:cxn modelId="{BEEF869C-DF2A-4040-BCE2-960C2A2F2EBA}" type="presParOf" srcId="{62A7CA41-CA1D-4AB4-8BFC-9D9B1E808109}" destId="{2E2809A8-EDFA-4F36-BDEF-DDCB79088468}" srcOrd="3" destOrd="0" presId="urn:microsoft.com/office/officeart/2009/3/layout/CircleRelationship"/>
    <dgm:cxn modelId="{A800BF38-38CC-4E80-A368-713063DD9095}" type="presParOf" srcId="{62A7CA41-CA1D-4AB4-8BFC-9D9B1E808109}" destId="{B5E86FCA-4BEC-4BC1-BF05-08AFBF6EC07A}" srcOrd="4" destOrd="0" presId="urn:microsoft.com/office/officeart/2009/3/layout/CircleRelationship"/>
    <dgm:cxn modelId="{9A614D42-128C-442D-A71B-14E8DBEA5DB3}" type="presParOf" srcId="{62A7CA41-CA1D-4AB4-8BFC-9D9B1E808109}" destId="{E741DB2C-A4F8-4D3C-AD9B-A15C578FEE32}" srcOrd="5" destOrd="0" presId="urn:microsoft.com/office/officeart/2009/3/layout/CircleRelationship"/>
    <dgm:cxn modelId="{2E495E03-3740-46EA-9E09-EBE08E9F4652}" type="presParOf" srcId="{62A7CA41-CA1D-4AB4-8BFC-9D9B1E808109}" destId="{D23C71BD-5D3F-4826-B1EC-93B7215DA74A}" srcOrd="6" destOrd="0" presId="urn:microsoft.com/office/officeart/2009/3/layout/CircleRelationship"/>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6A64AC-8EC4-445A-A0E5-B5E0009D95CC}" type="doc">
      <dgm:prSet loTypeId="urn:microsoft.com/office/officeart/2005/8/layout/vList2" loCatId="list" qsTypeId="urn:microsoft.com/office/officeart/2005/8/quickstyle/3d2" qsCatId="3D" csTypeId="urn:microsoft.com/office/officeart/2005/8/colors/colorful5" csCatId="colorful" phldr="1"/>
      <dgm:spPr/>
      <dgm:t>
        <a:bodyPr/>
        <a:lstStyle/>
        <a:p>
          <a:endParaRPr lang="tr-TR"/>
        </a:p>
      </dgm:t>
    </dgm:pt>
    <dgm:pt modelId="{4C6EB7C2-AA50-4E4E-9688-4E308942519A}">
      <dgm:prSet/>
      <dgm:spPr/>
      <dgm:t>
        <a:bodyPr/>
        <a:lstStyle/>
        <a:p>
          <a:pPr rtl="0"/>
          <a:r>
            <a:rPr lang="tr-TR" b="1" i="0" u="none" baseline="0" dirty="0"/>
            <a:t>SERTİFİKASYON NEDİR</a:t>
          </a:r>
          <a:endParaRPr lang="tr-TR" u="none" dirty="0"/>
        </a:p>
      </dgm:t>
    </dgm:pt>
    <dgm:pt modelId="{1E8BC3B4-FEF8-4D5D-B07C-F99B74173D73}" type="parTrans" cxnId="{E5B09E78-8A15-4631-87F8-C60660B10B11}">
      <dgm:prSet/>
      <dgm:spPr/>
      <dgm:t>
        <a:bodyPr/>
        <a:lstStyle/>
        <a:p>
          <a:endParaRPr lang="tr-TR"/>
        </a:p>
      </dgm:t>
    </dgm:pt>
    <dgm:pt modelId="{CBE76705-4383-433D-9B13-601458E74365}" type="sibTrans" cxnId="{E5B09E78-8A15-4631-87F8-C60660B10B11}">
      <dgm:prSet/>
      <dgm:spPr/>
      <dgm:t>
        <a:bodyPr/>
        <a:lstStyle/>
        <a:p>
          <a:endParaRPr lang="tr-TR"/>
        </a:p>
      </dgm:t>
    </dgm:pt>
    <dgm:pt modelId="{4E9ABFB4-3F0A-4AD8-9EE3-1C59CF8F50ED}" type="pres">
      <dgm:prSet presAssocID="{EC6A64AC-8EC4-445A-A0E5-B5E0009D95CC}" presName="linear" presStyleCnt="0">
        <dgm:presLayoutVars>
          <dgm:animLvl val="lvl"/>
          <dgm:resizeHandles val="exact"/>
        </dgm:presLayoutVars>
      </dgm:prSet>
      <dgm:spPr/>
      <dgm:t>
        <a:bodyPr/>
        <a:lstStyle/>
        <a:p>
          <a:endParaRPr lang="tr-TR"/>
        </a:p>
      </dgm:t>
    </dgm:pt>
    <dgm:pt modelId="{4CDBFFAC-399F-44BA-83E6-BDD70D9209CD}" type="pres">
      <dgm:prSet presAssocID="{4C6EB7C2-AA50-4E4E-9688-4E308942519A}" presName="parentText" presStyleLbl="node1" presStyleIdx="0" presStyleCnt="1" custLinFactNeighborX="-9517" custLinFactNeighborY="1938">
        <dgm:presLayoutVars>
          <dgm:chMax val="0"/>
          <dgm:bulletEnabled val="1"/>
        </dgm:presLayoutVars>
      </dgm:prSet>
      <dgm:spPr/>
      <dgm:t>
        <a:bodyPr/>
        <a:lstStyle/>
        <a:p>
          <a:endParaRPr lang="tr-TR"/>
        </a:p>
      </dgm:t>
    </dgm:pt>
  </dgm:ptLst>
  <dgm:cxnLst>
    <dgm:cxn modelId="{0D348A5F-AEB5-41CD-BF57-3335386CAE25}" type="presOf" srcId="{EC6A64AC-8EC4-445A-A0E5-B5E0009D95CC}" destId="{4E9ABFB4-3F0A-4AD8-9EE3-1C59CF8F50ED}" srcOrd="0" destOrd="0" presId="urn:microsoft.com/office/officeart/2005/8/layout/vList2"/>
    <dgm:cxn modelId="{E5B09E78-8A15-4631-87F8-C60660B10B11}" srcId="{EC6A64AC-8EC4-445A-A0E5-B5E0009D95CC}" destId="{4C6EB7C2-AA50-4E4E-9688-4E308942519A}" srcOrd="0" destOrd="0" parTransId="{1E8BC3B4-FEF8-4D5D-B07C-F99B74173D73}" sibTransId="{CBE76705-4383-433D-9B13-601458E74365}"/>
    <dgm:cxn modelId="{3AA15324-9626-4575-865A-C3B81A949CB5}" type="presOf" srcId="{4C6EB7C2-AA50-4E4E-9688-4E308942519A}" destId="{4CDBFFAC-399F-44BA-83E6-BDD70D9209CD}" srcOrd="0" destOrd="0" presId="urn:microsoft.com/office/officeart/2005/8/layout/vList2"/>
    <dgm:cxn modelId="{AF86107F-F32D-4E1B-B91A-406B40339706}" type="presParOf" srcId="{4E9ABFB4-3F0A-4AD8-9EE3-1C59CF8F50ED}" destId="{4CDBFFAC-399F-44BA-83E6-BDD70D9209C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6A64AC-8EC4-445A-A0E5-B5E0009D95CC}" type="doc">
      <dgm:prSet loTypeId="urn:microsoft.com/office/officeart/2005/8/layout/vList2" loCatId="list" qsTypeId="urn:microsoft.com/office/officeart/2005/8/quickstyle/3d2" qsCatId="3D" csTypeId="urn:microsoft.com/office/officeart/2005/8/colors/colorful5" csCatId="colorful" phldr="1"/>
      <dgm:spPr/>
      <dgm:t>
        <a:bodyPr/>
        <a:lstStyle/>
        <a:p>
          <a:endParaRPr lang="tr-TR"/>
        </a:p>
      </dgm:t>
    </dgm:pt>
    <dgm:pt modelId="{4C6EB7C2-AA50-4E4E-9688-4E308942519A}">
      <dgm:prSet/>
      <dgm:spPr/>
      <dgm:t>
        <a:bodyPr/>
        <a:lstStyle/>
        <a:p>
          <a:pPr rtl="0"/>
          <a:r>
            <a:rPr lang="tr-TR" b="1" i="0" u="none" baseline="0" dirty="0"/>
            <a:t>SERTİFİKASYON NEDİR</a:t>
          </a:r>
          <a:endParaRPr lang="tr-TR" u="none" dirty="0"/>
        </a:p>
      </dgm:t>
    </dgm:pt>
    <dgm:pt modelId="{1E8BC3B4-FEF8-4D5D-B07C-F99B74173D73}" type="parTrans" cxnId="{E5B09E78-8A15-4631-87F8-C60660B10B11}">
      <dgm:prSet/>
      <dgm:spPr/>
      <dgm:t>
        <a:bodyPr/>
        <a:lstStyle/>
        <a:p>
          <a:endParaRPr lang="tr-TR"/>
        </a:p>
      </dgm:t>
    </dgm:pt>
    <dgm:pt modelId="{CBE76705-4383-433D-9B13-601458E74365}" type="sibTrans" cxnId="{E5B09E78-8A15-4631-87F8-C60660B10B11}">
      <dgm:prSet/>
      <dgm:spPr/>
      <dgm:t>
        <a:bodyPr/>
        <a:lstStyle/>
        <a:p>
          <a:endParaRPr lang="tr-TR"/>
        </a:p>
      </dgm:t>
    </dgm:pt>
    <dgm:pt modelId="{4E9ABFB4-3F0A-4AD8-9EE3-1C59CF8F50ED}" type="pres">
      <dgm:prSet presAssocID="{EC6A64AC-8EC4-445A-A0E5-B5E0009D95CC}" presName="linear" presStyleCnt="0">
        <dgm:presLayoutVars>
          <dgm:animLvl val="lvl"/>
          <dgm:resizeHandles val="exact"/>
        </dgm:presLayoutVars>
      </dgm:prSet>
      <dgm:spPr/>
      <dgm:t>
        <a:bodyPr/>
        <a:lstStyle/>
        <a:p>
          <a:endParaRPr lang="tr-TR"/>
        </a:p>
      </dgm:t>
    </dgm:pt>
    <dgm:pt modelId="{4CDBFFAC-399F-44BA-83E6-BDD70D9209CD}" type="pres">
      <dgm:prSet presAssocID="{4C6EB7C2-AA50-4E4E-9688-4E308942519A}" presName="parentText" presStyleLbl="node1" presStyleIdx="0" presStyleCnt="1" custLinFactNeighborX="-9517" custLinFactNeighborY="1938">
        <dgm:presLayoutVars>
          <dgm:chMax val="0"/>
          <dgm:bulletEnabled val="1"/>
        </dgm:presLayoutVars>
      </dgm:prSet>
      <dgm:spPr/>
      <dgm:t>
        <a:bodyPr/>
        <a:lstStyle/>
        <a:p>
          <a:endParaRPr lang="tr-TR"/>
        </a:p>
      </dgm:t>
    </dgm:pt>
  </dgm:ptLst>
  <dgm:cxnLst>
    <dgm:cxn modelId="{444EFB3C-6826-461C-91C4-8401849B5096}" type="presOf" srcId="{4C6EB7C2-AA50-4E4E-9688-4E308942519A}" destId="{4CDBFFAC-399F-44BA-83E6-BDD70D9209CD}" srcOrd="0" destOrd="0" presId="urn:microsoft.com/office/officeart/2005/8/layout/vList2"/>
    <dgm:cxn modelId="{E5B09E78-8A15-4631-87F8-C60660B10B11}" srcId="{EC6A64AC-8EC4-445A-A0E5-B5E0009D95CC}" destId="{4C6EB7C2-AA50-4E4E-9688-4E308942519A}" srcOrd="0" destOrd="0" parTransId="{1E8BC3B4-FEF8-4D5D-B07C-F99B74173D73}" sibTransId="{CBE76705-4383-433D-9B13-601458E74365}"/>
    <dgm:cxn modelId="{72E0AF8E-398A-485C-98BB-6BE19CB053E6}" type="presOf" srcId="{EC6A64AC-8EC4-445A-A0E5-B5E0009D95CC}" destId="{4E9ABFB4-3F0A-4AD8-9EE3-1C59CF8F50ED}" srcOrd="0" destOrd="0" presId="urn:microsoft.com/office/officeart/2005/8/layout/vList2"/>
    <dgm:cxn modelId="{44699D0C-9E8C-4549-9FC4-756A594425CB}" type="presParOf" srcId="{4E9ABFB4-3F0A-4AD8-9EE3-1C59CF8F50ED}" destId="{4CDBFFAC-399F-44BA-83E6-BDD70D9209C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6A64AC-8EC4-445A-A0E5-B5E0009D95CC}" type="doc">
      <dgm:prSet loTypeId="urn:microsoft.com/office/officeart/2005/8/layout/vList2" loCatId="list" qsTypeId="urn:microsoft.com/office/officeart/2005/8/quickstyle/3d2" qsCatId="3D" csTypeId="urn:microsoft.com/office/officeart/2005/8/colors/colorful5" csCatId="colorful" phldr="1"/>
      <dgm:spPr/>
      <dgm:t>
        <a:bodyPr/>
        <a:lstStyle/>
        <a:p>
          <a:endParaRPr lang="tr-TR"/>
        </a:p>
      </dgm:t>
    </dgm:pt>
    <dgm:pt modelId="{4C6EB7C2-AA50-4E4E-9688-4E308942519A}">
      <dgm:prSet/>
      <dgm:spPr/>
      <dgm:t>
        <a:bodyPr/>
        <a:lstStyle/>
        <a:p>
          <a:pPr rtl="0"/>
          <a:r>
            <a:rPr lang="tr-TR" b="1" i="0" u="none" baseline="0" dirty="0"/>
            <a:t>SERTİFİKASYON GEREKSİNİMİ</a:t>
          </a:r>
          <a:endParaRPr lang="tr-TR" u="none" dirty="0"/>
        </a:p>
      </dgm:t>
    </dgm:pt>
    <dgm:pt modelId="{1E8BC3B4-FEF8-4D5D-B07C-F99B74173D73}" type="parTrans" cxnId="{E5B09E78-8A15-4631-87F8-C60660B10B11}">
      <dgm:prSet/>
      <dgm:spPr/>
      <dgm:t>
        <a:bodyPr/>
        <a:lstStyle/>
        <a:p>
          <a:endParaRPr lang="tr-TR"/>
        </a:p>
      </dgm:t>
    </dgm:pt>
    <dgm:pt modelId="{CBE76705-4383-433D-9B13-601458E74365}" type="sibTrans" cxnId="{E5B09E78-8A15-4631-87F8-C60660B10B11}">
      <dgm:prSet/>
      <dgm:spPr/>
      <dgm:t>
        <a:bodyPr/>
        <a:lstStyle/>
        <a:p>
          <a:endParaRPr lang="tr-TR"/>
        </a:p>
      </dgm:t>
    </dgm:pt>
    <dgm:pt modelId="{4E9ABFB4-3F0A-4AD8-9EE3-1C59CF8F50ED}" type="pres">
      <dgm:prSet presAssocID="{EC6A64AC-8EC4-445A-A0E5-B5E0009D95CC}" presName="linear" presStyleCnt="0">
        <dgm:presLayoutVars>
          <dgm:animLvl val="lvl"/>
          <dgm:resizeHandles val="exact"/>
        </dgm:presLayoutVars>
      </dgm:prSet>
      <dgm:spPr/>
      <dgm:t>
        <a:bodyPr/>
        <a:lstStyle/>
        <a:p>
          <a:endParaRPr lang="tr-TR"/>
        </a:p>
      </dgm:t>
    </dgm:pt>
    <dgm:pt modelId="{4CDBFFAC-399F-44BA-83E6-BDD70D9209CD}" type="pres">
      <dgm:prSet presAssocID="{4C6EB7C2-AA50-4E4E-9688-4E308942519A}" presName="parentText" presStyleLbl="node1" presStyleIdx="0" presStyleCnt="1" custLinFactNeighborX="-9517" custLinFactNeighborY="1938">
        <dgm:presLayoutVars>
          <dgm:chMax val="0"/>
          <dgm:bulletEnabled val="1"/>
        </dgm:presLayoutVars>
      </dgm:prSet>
      <dgm:spPr/>
      <dgm:t>
        <a:bodyPr/>
        <a:lstStyle/>
        <a:p>
          <a:endParaRPr lang="tr-TR"/>
        </a:p>
      </dgm:t>
    </dgm:pt>
  </dgm:ptLst>
  <dgm:cxnLst>
    <dgm:cxn modelId="{9362E3DB-30CA-427F-BF7B-633ED6AE3FCD}" type="presOf" srcId="{4C6EB7C2-AA50-4E4E-9688-4E308942519A}" destId="{4CDBFFAC-399F-44BA-83E6-BDD70D9209CD}" srcOrd="0" destOrd="0" presId="urn:microsoft.com/office/officeart/2005/8/layout/vList2"/>
    <dgm:cxn modelId="{E5B09E78-8A15-4631-87F8-C60660B10B11}" srcId="{EC6A64AC-8EC4-445A-A0E5-B5E0009D95CC}" destId="{4C6EB7C2-AA50-4E4E-9688-4E308942519A}" srcOrd="0" destOrd="0" parTransId="{1E8BC3B4-FEF8-4D5D-B07C-F99B74173D73}" sibTransId="{CBE76705-4383-433D-9B13-601458E74365}"/>
    <dgm:cxn modelId="{E15AA986-DB6A-4702-AFB0-C05C2D353A48}" type="presOf" srcId="{EC6A64AC-8EC4-445A-A0E5-B5E0009D95CC}" destId="{4E9ABFB4-3F0A-4AD8-9EE3-1C59CF8F50ED}" srcOrd="0" destOrd="0" presId="urn:microsoft.com/office/officeart/2005/8/layout/vList2"/>
    <dgm:cxn modelId="{68273313-89A4-4B75-9310-3500E35E6B00}" type="presParOf" srcId="{4E9ABFB4-3F0A-4AD8-9EE3-1C59CF8F50ED}" destId="{4CDBFFAC-399F-44BA-83E6-BDD70D9209C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6A64AC-8EC4-445A-A0E5-B5E0009D95CC}" type="doc">
      <dgm:prSet loTypeId="urn:microsoft.com/office/officeart/2005/8/layout/vList2" loCatId="list" qsTypeId="urn:microsoft.com/office/officeart/2005/8/quickstyle/3d2" qsCatId="3D" csTypeId="urn:microsoft.com/office/officeart/2005/8/colors/colorful5" csCatId="colorful" phldr="1"/>
      <dgm:spPr/>
      <dgm:t>
        <a:bodyPr/>
        <a:lstStyle/>
        <a:p>
          <a:endParaRPr lang="tr-TR"/>
        </a:p>
      </dgm:t>
    </dgm:pt>
    <dgm:pt modelId="{4C6EB7C2-AA50-4E4E-9688-4E308942519A}">
      <dgm:prSet/>
      <dgm:spPr/>
      <dgm:t>
        <a:bodyPr/>
        <a:lstStyle/>
        <a:p>
          <a:pPr rtl="0"/>
          <a:r>
            <a:rPr lang="tr-TR" b="1" i="0" u="none" baseline="0" dirty="0"/>
            <a:t>ORMANCILIKTA SERTİFİKASYON NEDİR</a:t>
          </a:r>
          <a:endParaRPr lang="tr-TR" u="none" dirty="0"/>
        </a:p>
      </dgm:t>
    </dgm:pt>
    <dgm:pt modelId="{1E8BC3B4-FEF8-4D5D-B07C-F99B74173D73}" type="parTrans" cxnId="{E5B09E78-8A15-4631-87F8-C60660B10B11}">
      <dgm:prSet/>
      <dgm:spPr/>
      <dgm:t>
        <a:bodyPr/>
        <a:lstStyle/>
        <a:p>
          <a:endParaRPr lang="tr-TR"/>
        </a:p>
      </dgm:t>
    </dgm:pt>
    <dgm:pt modelId="{CBE76705-4383-433D-9B13-601458E74365}" type="sibTrans" cxnId="{E5B09E78-8A15-4631-87F8-C60660B10B11}">
      <dgm:prSet/>
      <dgm:spPr/>
      <dgm:t>
        <a:bodyPr/>
        <a:lstStyle/>
        <a:p>
          <a:endParaRPr lang="tr-TR"/>
        </a:p>
      </dgm:t>
    </dgm:pt>
    <dgm:pt modelId="{4E9ABFB4-3F0A-4AD8-9EE3-1C59CF8F50ED}" type="pres">
      <dgm:prSet presAssocID="{EC6A64AC-8EC4-445A-A0E5-B5E0009D95CC}" presName="linear" presStyleCnt="0">
        <dgm:presLayoutVars>
          <dgm:animLvl val="lvl"/>
          <dgm:resizeHandles val="exact"/>
        </dgm:presLayoutVars>
      </dgm:prSet>
      <dgm:spPr/>
      <dgm:t>
        <a:bodyPr/>
        <a:lstStyle/>
        <a:p>
          <a:endParaRPr lang="tr-TR"/>
        </a:p>
      </dgm:t>
    </dgm:pt>
    <dgm:pt modelId="{4CDBFFAC-399F-44BA-83E6-BDD70D9209CD}" type="pres">
      <dgm:prSet presAssocID="{4C6EB7C2-AA50-4E4E-9688-4E308942519A}" presName="parentText" presStyleLbl="node1" presStyleIdx="0" presStyleCnt="1" custLinFactNeighborX="-9517" custLinFactNeighborY="1938">
        <dgm:presLayoutVars>
          <dgm:chMax val="0"/>
          <dgm:bulletEnabled val="1"/>
        </dgm:presLayoutVars>
      </dgm:prSet>
      <dgm:spPr/>
      <dgm:t>
        <a:bodyPr/>
        <a:lstStyle/>
        <a:p>
          <a:endParaRPr lang="tr-TR"/>
        </a:p>
      </dgm:t>
    </dgm:pt>
  </dgm:ptLst>
  <dgm:cxnLst>
    <dgm:cxn modelId="{E6AE8F99-2252-4488-A84B-92E9BED57FBA}" type="presOf" srcId="{4C6EB7C2-AA50-4E4E-9688-4E308942519A}" destId="{4CDBFFAC-399F-44BA-83E6-BDD70D9209CD}" srcOrd="0" destOrd="0" presId="urn:microsoft.com/office/officeart/2005/8/layout/vList2"/>
    <dgm:cxn modelId="{5E7358AD-4656-475C-BC4B-F9056F8C51CA}" type="presOf" srcId="{EC6A64AC-8EC4-445A-A0E5-B5E0009D95CC}" destId="{4E9ABFB4-3F0A-4AD8-9EE3-1C59CF8F50ED}" srcOrd="0" destOrd="0" presId="urn:microsoft.com/office/officeart/2005/8/layout/vList2"/>
    <dgm:cxn modelId="{E5B09E78-8A15-4631-87F8-C60660B10B11}" srcId="{EC6A64AC-8EC4-445A-A0E5-B5E0009D95CC}" destId="{4C6EB7C2-AA50-4E4E-9688-4E308942519A}" srcOrd="0" destOrd="0" parTransId="{1E8BC3B4-FEF8-4D5D-B07C-F99B74173D73}" sibTransId="{CBE76705-4383-433D-9B13-601458E74365}"/>
    <dgm:cxn modelId="{5457E21B-0D6C-418C-AED7-018AE6F71F5A}" type="presParOf" srcId="{4E9ABFB4-3F0A-4AD8-9EE3-1C59CF8F50ED}" destId="{4CDBFFAC-399F-44BA-83E6-BDD70D9209C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6A64AC-8EC4-445A-A0E5-B5E0009D95CC}" type="doc">
      <dgm:prSet loTypeId="urn:microsoft.com/office/officeart/2005/8/layout/vList2" loCatId="list" qsTypeId="urn:microsoft.com/office/officeart/2005/8/quickstyle/3d2" qsCatId="3D" csTypeId="urn:microsoft.com/office/officeart/2005/8/colors/colorful5" csCatId="colorful" phldr="1"/>
      <dgm:spPr/>
      <dgm:t>
        <a:bodyPr/>
        <a:lstStyle/>
        <a:p>
          <a:endParaRPr lang="tr-TR"/>
        </a:p>
      </dgm:t>
    </dgm:pt>
    <dgm:pt modelId="{4C6EB7C2-AA50-4E4E-9688-4E308942519A}">
      <dgm:prSet/>
      <dgm:spPr/>
      <dgm:t>
        <a:bodyPr/>
        <a:lstStyle/>
        <a:p>
          <a:pPr rtl="0"/>
          <a:r>
            <a:rPr lang="tr-TR" b="1" i="0" u="none" baseline="0" dirty="0"/>
            <a:t>ORMANCILIKTA SERTİFİKASYON NEDİR</a:t>
          </a:r>
          <a:endParaRPr lang="tr-TR" u="none" dirty="0"/>
        </a:p>
      </dgm:t>
    </dgm:pt>
    <dgm:pt modelId="{1E8BC3B4-FEF8-4D5D-B07C-F99B74173D73}" type="parTrans" cxnId="{E5B09E78-8A15-4631-87F8-C60660B10B11}">
      <dgm:prSet/>
      <dgm:spPr/>
      <dgm:t>
        <a:bodyPr/>
        <a:lstStyle/>
        <a:p>
          <a:endParaRPr lang="tr-TR"/>
        </a:p>
      </dgm:t>
    </dgm:pt>
    <dgm:pt modelId="{CBE76705-4383-433D-9B13-601458E74365}" type="sibTrans" cxnId="{E5B09E78-8A15-4631-87F8-C60660B10B11}">
      <dgm:prSet/>
      <dgm:spPr/>
      <dgm:t>
        <a:bodyPr/>
        <a:lstStyle/>
        <a:p>
          <a:endParaRPr lang="tr-TR"/>
        </a:p>
      </dgm:t>
    </dgm:pt>
    <dgm:pt modelId="{4E9ABFB4-3F0A-4AD8-9EE3-1C59CF8F50ED}" type="pres">
      <dgm:prSet presAssocID="{EC6A64AC-8EC4-445A-A0E5-B5E0009D95CC}" presName="linear" presStyleCnt="0">
        <dgm:presLayoutVars>
          <dgm:animLvl val="lvl"/>
          <dgm:resizeHandles val="exact"/>
        </dgm:presLayoutVars>
      </dgm:prSet>
      <dgm:spPr/>
      <dgm:t>
        <a:bodyPr/>
        <a:lstStyle/>
        <a:p>
          <a:endParaRPr lang="tr-TR"/>
        </a:p>
      </dgm:t>
    </dgm:pt>
    <dgm:pt modelId="{4CDBFFAC-399F-44BA-83E6-BDD70D9209CD}" type="pres">
      <dgm:prSet presAssocID="{4C6EB7C2-AA50-4E4E-9688-4E308942519A}" presName="parentText" presStyleLbl="node1" presStyleIdx="0" presStyleCnt="1" custLinFactNeighborX="-9517" custLinFactNeighborY="1938">
        <dgm:presLayoutVars>
          <dgm:chMax val="0"/>
          <dgm:bulletEnabled val="1"/>
        </dgm:presLayoutVars>
      </dgm:prSet>
      <dgm:spPr/>
      <dgm:t>
        <a:bodyPr/>
        <a:lstStyle/>
        <a:p>
          <a:endParaRPr lang="tr-TR"/>
        </a:p>
      </dgm:t>
    </dgm:pt>
  </dgm:ptLst>
  <dgm:cxnLst>
    <dgm:cxn modelId="{E5B09E78-8A15-4631-87F8-C60660B10B11}" srcId="{EC6A64AC-8EC4-445A-A0E5-B5E0009D95CC}" destId="{4C6EB7C2-AA50-4E4E-9688-4E308942519A}" srcOrd="0" destOrd="0" parTransId="{1E8BC3B4-FEF8-4D5D-B07C-F99B74173D73}" sibTransId="{CBE76705-4383-433D-9B13-601458E74365}"/>
    <dgm:cxn modelId="{92462FB6-2564-4876-A76B-1491253C80F9}" type="presOf" srcId="{EC6A64AC-8EC4-445A-A0E5-B5E0009D95CC}" destId="{4E9ABFB4-3F0A-4AD8-9EE3-1C59CF8F50ED}" srcOrd="0" destOrd="0" presId="urn:microsoft.com/office/officeart/2005/8/layout/vList2"/>
    <dgm:cxn modelId="{6E4C7750-B2C7-4137-9C08-DA6583BC28C4}" type="presOf" srcId="{4C6EB7C2-AA50-4E4E-9688-4E308942519A}" destId="{4CDBFFAC-399F-44BA-83E6-BDD70D9209CD}" srcOrd="0" destOrd="0" presId="urn:microsoft.com/office/officeart/2005/8/layout/vList2"/>
    <dgm:cxn modelId="{3028D86C-4F82-4155-AD0D-A0EEF414B374}" type="presParOf" srcId="{4E9ABFB4-3F0A-4AD8-9EE3-1C59CF8F50ED}" destId="{4CDBFFAC-399F-44BA-83E6-BDD70D9209C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6A64AC-8EC4-445A-A0E5-B5E0009D95CC}" type="doc">
      <dgm:prSet loTypeId="urn:microsoft.com/office/officeart/2005/8/layout/vList2" loCatId="list" qsTypeId="urn:microsoft.com/office/officeart/2005/8/quickstyle/3d2" qsCatId="3D" csTypeId="urn:microsoft.com/office/officeart/2005/8/colors/colorful5" csCatId="colorful" phldr="1"/>
      <dgm:spPr/>
      <dgm:t>
        <a:bodyPr/>
        <a:lstStyle/>
        <a:p>
          <a:endParaRPr lang="tr-TR"/>
        </a:p>
      </dgm:t>
    </dgm:pt>
    <dgm:pt modelId="{4C6EB7C2-AA50-4E4E-9688-4E308942519A}">
      <dgm:prSet/>
      <dgm:spPr/>
      <dgm:t>
        <a:bodyPr/>
        <a:lstStyle/>
        <a:p>
          <a:pPr rtl="0"/>
          <a:r>
            <a:rPr lang="tr-TR" b="1" i="0" u="none" baseline="0" dirty="0"/>
            <a:t>ORMANCILIKTA SERTİFİKASYON NEDİR</a:t>
          </a:r>
          <a:endParaRPr lang="tr-TR" u="none" dirty="0"/>
        </a:p>
      </dgm:t>
    </dgm:pt>
    <dgm:pt modelId="{1E8BC3B4-FEF8-4D5D-B07C-F99B74173D73}" type="parTrans" cxnId="{E5B09E78-8A15-4631-87F8-C60660B10B11}">
      <dgm:prSet/>
      <dgm:spPr/>
      <dgm:t>
        <a:bodyPr/>
        <a:lstStyle/>
        <a:p>
          <a:endParaRPr lang="tr-TR"/>
        </a:p>
      </dgm:t>
    </dgm:pt>
    <dgm:pt modelId="{CBE76705-4383-433D-9B13-601458E74365}" type="sibTrans" cxnId="{E5B09E78-8A15-4631-87F8-C60660B10B11}">
      <dgm:prSet/>
      <dgm:spPr/>
      <dgm:t>
        <a:bodyPr/>
        <a:lstStyle/>
        <a:p>
          <a:endParaRPr lang="tr-TR"/>
        </a:p>
      </dgm:t>
    </dgm:pt>
    <dgm:pt modelId="{4E9ABFB4-3F0A-4AD8-9EE3-1C59CF8F50ED}" type="pres">
      <dgm:prSet presAssocID="{EC6A64AC-8EC4-445A-A0E5-B5E0009D95CC}" presName="linear" presStyleCnt="0">
        <dgm:presLayoutVars>
          <dgm:animLvl val="lvl"/>
          <dgm:resizeHandles val="exact"/>
        </dgm:presLayoutVars>
      </dgm:prSet>
      <dgm:spPr/>
      <dgm:t>
        <a:bodyPr/>
        <a:lstStyle/>
        <a:p>
          <a:endParaRPr lang="tr-TR"/>
        </a:p>
      </dgm:t>
    </dgm:pt>
    <dgm:pt modelId="{4CDBFFAC-399F-44BA-83E6-BDD70D9209CD}" type="pres">
      <dgm:prSet presAssocID="{4C6EB7C2-AA50-4E4E-9688-4E308942519A}" presName="parentText" presStyleLbl="node1" presStyleIdx="0" presStyleCnt="1" custLinFactNeighborX="4896" custLinFactNeighborY="5850">
        <dgm:presLayoutVars>
          <dgm:chMax val="0"/>
          <dgm:bulletEnabled val="1"/>
        </dgm:presLayoutVars>
      </dgm:prSet>
      <dgm:spPr/>
      <dgm:t>
        <a:bodyPr/>
        <a:lstStyle/>
        <a:p>
          <a:endParaRPr lang="tr-TR"/>
        </a:p>
      </dgm:t>
    </dgm:pt>
  </dgm:ptLst>
  <dgm:cxnLst>
    <dgm:cxn modelId="{28451F99-F6FE-4E9D-9087-BB282E1D537E}" type="presOf" srcId="{EC6A64AC-8EC4-445A-A0E5-B5E0009D95CC}" destId="{4E9ABFB4-3F0A-4AD8-9EE3-1C59CF8F50ED}" srcOrd="0" destOrd="0" presId="urn:microsoft.com/office/officeart/2005/8/layout/vList2"/>
    <dgm:cxn modelId="{E5B09E78-8A15-4631-87F8-C60660B10B11}" srcId="{EC6A64AC-8EC4-445A-A0E5-B5E0009D95CC}" destId="{4C6EB7C2-AA50-4E4E-9688-4E308942519A}" srcOrd="0" destOrd="0" parTransId="{1E8BC3B4-FEF8-4D5D-B07C-F99B74173D73}" sibTransId="{CBE76705-4383-433D-9B13-601458E74365}"/>
    <dgm:cxn modelId="{0791E9E0-248F-4880-834E-09895E7E401E}" type="presOf" srcId="{4C6EB7C2-AA50-4E4E-9688-4E308942519A}" destId="{4CDBFFAC-399F-44BA-83E6-BDD70D9209CD}" srcOrd="0" destOrd="0" presId="urn:microsoft.com/office/officeart/2005/8/layout/vList2"/>
    <dgm:cxn modelId="{5CBA5762-489F-43ED-8348-789860A01DC5}" type="presParOf" srcId="{4E9ABFB4-3F0A-4AD8-9EE3-1C59CF8F50ED}" destId="{4CDBFFAC-399F-44BA-83E6-BDD70D9209C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C6A64AC-8EC4-445A-A0E5-B5E0009D95CC}" type="doc">
      <dgm:prSet loTypeId="urn:microsoft.com/office/officeart/2005/8/layout/vList2" loCatId="list" qsTypeId="urn:microsoft.com/office/officeart/2005/8/quickstyle/3d2" qsCatId="3D" csTypeId="urn:microsoft.com/office/officeart/2005/8/colors/colorful5" csCatId="colorful" phldr="1"/>
      <dgm:spPr/>
      <dgm:t>
        <a:bodyPr/>
        <a:lstStyle/>
        <a:p>
          <a:endParaRPr lang="tr-TR"/>
        </a:p>
      </dgm:t>
    </dgm:pt>
    <dgm:pt modelId="{4C6EB7C2-AA50-4E4E-9688-4E308942519A}">
      <dgm:prSet/>
      <dgm:spPr/>
      <dgm:t>
        <a:bodyPr/>
        <a:lstStyle/>
        <a:p>
          <a:pPr rtl="0"/>
          <a:r>
            <a:rPr lang="tr-TR" b="1" i="0" u="none" baseline="0" dirty="0"/>
            <a:t>ORMANCILIKTA SERTİFİKASYON NEDİR</a:t>
          </a:r>
          <a:endParaRPr lang="tr-TR" u="none" dirty="0"/>
        </a:p>
      </dgm:t>
    </dgm:pt>
    <dgm:pt modelId="{1E8BC3B4-FEF8-4D5D-B07C-F99B74173D73}" type="parTrans" cxnId="{E5B09E78-8A15-4631-87F8-C60660B10B11}">
      <dgm:prSet/>
      <dgm:spPr/>
      <dgm:t>
        <a:bodyPr/>
        <a:lstStyle/>
        <a:p>
          <a:endParaRPr lang="tr-TR"/>
        </a:p>
      </dgm:t>
    </dgm:pt>
    <dgm:pt modelId="{CBE76705-4383-433D-9B13-601458E74365}" type="sibTrans" cxnId="{E5B09E78-8A15-4631-87F8-C60660B10B11}">
      <dgm:prSet/>
      <dgm:spPr/>
      <dgm:t>
        <a:bodyPr/>
        <a:lstStyle/>
        <a:p>
          <a:endParaRPr lang="tr-TR"/>
        </a:p>
      </dgm:t>
    </dgm:pt>
    <dgm:pt modelId="{4E9ABFB4-3F0A-4AD8-9EE3-1C59CF8F50ED}" type="pres">
      <dgm:prSet presAssocID="{EC6A64AC-8EC4-445A-A0E5-B5E0009D95CC}" presName="linear" presStyleCnt="0">
        <dgm:presLayoutVars>
          <dgm:animLvl val="lvl"/>
          <dgm:resizeHandles val="exact"/>
        </dgm:presLayoutVars>
      </dgm:prSet>
      <dgm:spPr/>
      <dgm:t>
        <a:bodyPr/>
        <a:lstStyle/>
        <a:p>
          <a:endParaRPr lang="tr-TR"/>
        </a:p>
      </dgm:t>
    </dgm:pt>
    <dgm:pt modelId="{4CDBFFAC-399F-44BA-83E6-BDD70D9209CD}" type="pres">
      <dgm:prSet presAssocID="{4C6EB7C2-AA50-4E4E-9688-4E308942519A}" presName="parentText" presStyleLbl="node1" presStyleIdx="0" presStyleCnt="1" custLinFactNeighborX="-9517" custLinFactNeighborY="1938">
        <dgm:presLayoutVars>
          <dgm:chMax val="0"/>
          <dgm:bulletEnabled val="1"/>
        </dgm:presLayoutVars>
      </dgm:prSet>
      <dgm:spPr/>
      <dgm:t>
        <a:bodyPr/>
        <a:lstStyle/>
        <a:p>
          <a:endParaRPr lang="tr-TR"/>
        </a:p>
      </dgm:t>
    </dgm:pt>
  </dgm:ptLst>
  <dgm:cxnLst>
    <dgm:cxn modelId="{E5B09E78-8A15-4631-87F8-C60660B10B11}" srcId="{EC6A64AC-8EC4-445A-A0E5-B5E0009D95CC}" destId="{4C6EB7C2-AA50-4E4E-9688-4E308942519A}" srcOrd="0" destOrd="0" parTransId="{1E8BC3B4-FEF8-4D5D-B07C-F99B74173D73}" sibTransId="{CBE76705-4383-433D-9B13-601458E74365}"/>
    <dgm:cxn modelId="{ACBE422A-CD6C-404C-8301-5EAFA9383FB0}" type="presOf" srcId="{4C6EB7C2-AA50-4E4E-9688-4E308942519A}" destId="{4CDBFFAC-399F-44BA-83E6-BDD70D9209CD}" srcOrd="0" destOrd="0" presId="urn:microsoft.com/office/officeart/2005/8/layout/vList2"/>
    <dgm:cxn modelId="{220F3B00-4165-40FF-8F9F-32A9A8D2584F}" type="presOf" srcId="{EC6A64AC-8EC4-445A-A0E5-B5E0009D95CC}" destId="{4E9ABFB4-3F0A-4AD8-9EE3-1C59CF8F50ED}" srcOrd="0" destOrd="0" presId="urn:microsoft.com/office/officeart/2005/8/layout/vList2"/>
    <dgm:cxn modelId="{38406A2E-7339-40DA-B641-0B4D8B1A6947}" type="presParOf" srcId="{4E9ABFB4-3F0A-4AD8-9EE3-1C59CF8F50ED}" destId="{4CDBFFAC-399F-44BA-83E6-BDD70D9209C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EA295-93CA-4206-B8DF-CE515E9949F9}">
      <dsp:nvSpPr>
        <dsp:cNvPr id="0" name=""/>
        <dsp:cNvSpPr/>
      </dsp:nvSpPr>
      <dsp:spPr>
        <a:xfrm>
          <a:off x="828091" y="0"/>
          <a:ext cx="6912768" cy="2160240"/>
        </a:xfrm>
        <a:prstGeom prst="ellipse">
          <a:avLst/>
        </a:prstGeom>
        <a:gradFill rotWithShape="0">
          <a:gsLst>
            <a:gs pos="3000">
              <a:srgbClr val="FFFF00"/>
            </a:gs>
            <a:gs pos="97000">
              <a:schemeClr val="accent1">
                <a:tint val="84000"/>
                <a:satMod val="160000"/>
              </a:schemeClr>
            </a:gs>
          </a:gsLst>
          <a:lin ang="5400000" scaled="0"/>
        </a:gradFill>
        <a:ln w="952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1"/>
        </a:lnRef>
        <a:fillRef idx="2">
          <a:schemeClr val="accent1"/>
        </a:fillRef>
        <a:effectRef idx="1">
          <a:schemeClr val="accent1"/>
        </a:effectRef>
        <a:fontRef idx="minor">
          <a:schemeClr val="dk1"/>
        </a:fontRef>
      </dsp:style>
      <dsp:txBody>
        <a:bodyPr spcFirstLastPara="0" vert="horz" wrap="square" lIns="55880" tIns="55880" rIns="55880" bIns="55880" numCol="1" spcCol="1270" anchor="ctr" anchorCtr="0">
          <a:noAutofit/>
        </a:bodyPr>
        <a:lstStyle/>
        <a:p>
          <a:pPr lvl="0" algn="ctr" defTabSz="1955800" rtl="0">
            <a:lnSpc>
              <a:spcPct val="90000"/>
            </a:lnSpc>
            <a:spcBef>
              <a:spcPct val="0"/>
            </a:spcBef>
            <a:spcAft>
              <a:spcPct val="35000"/>
            </a:spcAft>
          </a:pPr>
          <a:r>
            <a:rPr lang="tr-TR" sz="4400" b="1" kern="1200" cap="none" spc="0" dirty="0" smtClean="0">
              <a:ln w="31550" cmpd="sng">
                <a:prstDash val="solid"/>
              </a:ln>
              <a:solidFill>
                <a:srgbClr val="002060"/>
              </a:solidFill>
              <a:effectLst>
                <a:outerShdw blurRad="41275" dist="12700" dir="12000000" algn="tl" rotWithShape="0">
                  <a:srgbClr val="000000">
                    <a:alpha val="40000"/>
                  </a:srgbClr>
                </a:outerShdw>
              </a:effectLst>
              <a:latin typeface="Tahoma" pitchFamily="34" charset="0"/>
              <a:ea typeface="Tahoma" pitchFamily="34" charset="0"/>
              <a:cs typeface="Tahoma" pitchFamily="34" charset="0"/>
            </a:rPr>
            <a:t>BALIKESİR </a:t>
          </a:r>
          <a:r>
            <a:rPr lang="tr-TR" sz="4400" b="1" kern="1200" cap="none" spc="0" dirty="0">
              <a:ln w="31550" cmpd="sng">
                <a:prstDash val="solid"/>
              </a:ln>
              <a:solidFill>
                <a:srgbClr val="002060"/>
              </a:solidFill>
              <a:effectLst>
                <a:outerShdw blurRad="41275" dist="12700" dir="12000000" algn="tl" rotWithShape="0">
                  <a:srgbClr val="000000">
                    <a:alpha val="40000"/>
                  </a:srgbClr>
                </a:outerShdw>
              </a:effectLst>
              <a:latin typeface="Tahoma" pitchFamily="34" charset="0"/>
              <a:ea typeface="Tahoma" pitchFamily="34" charset="0"/>
              <a:cs typeface="Tahoma" pitchFamily="34" charset="0"/>
            </a:rPr>
            <a:t>ORMAN   BÖLGE MÜDÜRLÜĞÜ</a:t>
          </a:r>
          <a:endParaRPr lang="tr-TR" sz="4400" b="1" kern="1200" dirty="0">
            <a:solidFill>
              <a:srgbClr val="002060"/>
            </a:solidFill>
            <a:latin typeface="Tahoma" pitchFamily="34" charset="0"/>
            <a:ea typeface="Tahoma" pitchFamily="34" charset="0"/>
            <a:cs typeface="Tahoma" pitchFamily="34" charset="0"/>
          </a:endParaRPr>
        </a:p>
      </dsp:txBody>
      <dsp:txXfrm>
        <a:off x="1840442" y="316360"/>
        <a:ext cx="4888066" cy="15275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BFFAC-399F-44BA-83E6-BDD70D9209CD}">
      <dsp:nvSpPr>
        <dsp:cNvPr id="0" name=""/>
        <dsp:cNvSpPr/>
      </dsp:nvSpPr>
      <dsp:spPr>
        <a:xfrm>
          <a:off x="0" y="40107"/>
          <a:ext cx="7353069" cy="815490"/>
        </a:xfrm>
        <a:prstGeom prst="roundRect">
          <a:avLst/>
        </a:prstGeom>
        <a:gradFill rotWithShape="0">
          <a:gsLst>
            <a:gs pos="0">
              <a:schemeClr val="accent5">
                <a:hueOff val="0"/>
                <a:satOff val="0"/>
                <a:lumOff val="0"/>
                <a:alphaOff val="0"/>
                <a:tint val="98000"/>
                <a:hueMod val="94000"/>
                <a:satMod val="130000"/>
                <a:lumMod val="13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tr-TR" sz="3400" b="1" i="0" u="none" kern="1200" baseline="0" dirty="0"/>
            <a:t>ORMANCILIKTA SERTİFİKASYON NEDİR</a:t>
          </a:r>
          <a:endParaRPr lang="tr-TR" sz="3400" u="none" kern="1200" dirty="0"/>
        </a:p>
      </dsp:txBody>
      <dsp:txXfrm>
        <a:off x="39809" y="79916"/>
        <a:ext cx="7273451" cy="7358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103B6-3C42-4B26-9EB8-8E3C929776D5}">
      <dsp:nvSpPr>
        <dsp:cNvPr id="0" name=""/>
        <dsp:cNvSpPr/>
      </dsp:nvSpPr>
      <dsp:spPr>
        <a:xfrm>
          <a:off x="0" y="414955"/>
          <a:ext cx="4725426" cy="1653970"/>
        </a:xfrm>
        <a:prstGeom prst="ellipse">
          <a:avLst/>
        </a:prstGeom>
        <a:solidFill>
          <a:srgbClr val="00B0F0"/>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a:latin typeface="Batang" pitchFamily="18" charset="-127"/>
              <a:ea typeface="Batang" pitchFamily="18" charset="-127"/>
            </a:rPr>
            <a:t>SERTİFİKASYON</a:t>
          </a:r>
          <a:r>
            <a:rPr lang="tr-TR" sz="3600" b="1" kern="1200" dirty="0">
              <a:latin typeface="Batang" pitchFamily="18" charset="-127"/>
              <a:ea typeface="Batang" pitchFamily="18" charset="-127"/>
            </a:rPr>
            <a:t> TANITIM</a:t>
          </a:r>
        </a:p>
      </dsp:txBody>
      <dsp:txXfrm>
        <a:off x="692023" y="657173"/>
        <a:ext cx="3341380" cy="1169534"/>
      </dsp:txXfrm>
    </dsp:sp>
    <dsp:sp modelId="{0E7CCEAD-718C-4C6C-AC17-9F65D61AEED6}">
      <dsp:nvSpPr>
        <dsp:cNvPr id="0" name=""/>
        <dsp:cNvSpPr/>
      </dsp:nvSpPr>
      <dsp:spPr>
        <a:xfrm flipH="1">
          <a:off x="2747884" y="17080"/>
          <a:ext cx="204445" cy="253871"/>
        </a:xfrm>
        <a:prstGeom prst="ellipse">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3EAC4B9-227D-4C50-B093-3C473D9D2FDE}">
      <dsp:nvSpPr>
        <dsp:cNvPr id="0" name=""/>
        <dsp:cNvSpPr/>
      </dsp:nvSpPr>
      <dsp:spPr>
        <a:xfrm>
          <a:off x="1926077" y="2796689"/>
          <a:ext cx="233494" cy="233521"/>
        </a:xfrm>
        <a:prstGeom prst="ellipse">
          <a:avLst/>
        </a:prstGeom>
        <a:solidFill>
          <a:schemeClr val="accent3">
            <a:hueOff val="0"/>
            <a:satOff val="0"/>
            <a:lumOff val="-1726"/>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E2809A8-EDFA-4F36-BDEF-DDCB79088468}">
      <dsp:nvSpPr>
        <dsp:cNvPr id="0" name=""/>
        <dsp:cNvSpPr/>
      </dsp:nvSpPr>
      <dsp:spPr>
        <a:xfrm>
          <a:off x="4119071" y="1290642"/>
          <a:ext cx="233494" cy="233521"/>
        </a:xfrm>
        <a:prstGeom prst="ellipse">
          <a:avLst/>
        </a:prstGeom>
        <a:solidFill>
          <a:schemeClr val="accent3">
            <a:hueOff val="0"/>
            <a:satOff val="0"/>
            <a:lumOff val="-3451"/>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5E86FCA-4BEC-4BC1-BF05-08AFBF6EC07A}">
      <dsp:nvSpPr>
        <dsp:cNvPr id="0" name=""/>
        <dsp:cNvSpPr/>
      </dsp:nvSpPr>
      <dsp:spPr>
        <a:xfrm>
          <a:off x="3003006" y="3045103"/>
          <a:ext cx="322382" cy="322192"/>
        </a:xfrm>
        <a:prstGeom prst="ellipse">
          <a:avLst/>
        </a:prstGeom>
        <a:solidFill>
          <a:schemeClr val="accent3">
            <a:hueOff val="0"/>
            <a:satOff val="0"/>
            <a:lumOff val="-5177"/>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741DB2C-A4F8-4D3C-AD9B-A15C578FEE32}">
      <dsp:nvSpPr>
        <dsp:cNvPr id="0" name=""/>
        <dsp:cNvSpPr/>
      </dsp:nvSpPr>
      <dsp:spPr>
        <a:xfrm>
          <a:off x="1992079" y="440825"/>
          <a:ext cx="233494" cy="233521"/>
        </a:xfrm>
        <a:prstGeom prst="ellipse">
          <a:avLst/>
        </a:prstGeom>
        <a:solidFill>
          <a:schemeClr val="accent3">
            <a:hueOff val="0"/>
            <a:satOff val="0"/>
            <a:lumOff val="-690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23C71BD-5D3F-4826-B1EC-93B7215DA74A}">
      <dsp:nvSpPr>
        <dsp:cNvPr id="0" name=""/>
        <dsp:cNvSpPr/>
      </dsp:nvSpPr>
      <dsp:spPr>
        <a:xfrm>
          <a:off x="1256769" y="1776639"/>
          <a:ext cx="233494" cy="233521"/>
        </a:xfrm>
        <a:prstGeom prst="ellipse">
          <a:avLst/>
        </a:prstGeom>
        <a:solidFill>
          <a:schemeClr val="accent3">
            <a:hueOff val="0"/>
            <a:satOff val="0"/>
            <a:lumOff val="-8628"/>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BFFAC-399F-44BA-83E6-BDD70D9209CD}">
      <dsp:nvSpPr>
        <dsp:cNvPr id="0" name=""/>
        <dsp:cNvSpPr/>
      </dsp:nvSpPr>
      <dsp:spPr>
        <a:xfrm>
          <a:off x="0" y="635"/>
          <a:ext cx="7353069" cy="863460"/>
        </a:xfrm>
        <a:prstGeom prst="roundRect">
          <a:avLst/>
        </a:prstGeom>
        <a:gradFill rotWithShape="0">
          <a:gsLst>
            <a:gs pos="0">
              <a:schemeClr val="accent5">
                <a:hueOff val="0"/>
                <a:satOff val="0"/>
                <a:lumOff val="0"/>
                <a:alphaOff val="0"/>
                <a:tint val="98000"/>
                <a:hueMod val="94000"/>
                <a:satMod val="130000"/>
                <a:lumMod val="13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tr-TR" sz="3600" b="1" i="0" u="none" kern="1200" baseline="0" dirty="0"/>
            <a:t>SERTİFİKASYON NEDİR</a:t>
          </a:r>
          <a:endParaRPr lang="tr-TR" sz="3600" u="none" kern="1200" dirty="0"/>
        </a:p>
      </dsp:txBody>
      <dsp:txXfrm>
        <a:off x="42151" y="42786"/>
        <a:ext cx="7268767" cy="7791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BFFAC-399F-44BA-83E6-BDD70D9209CD}">
      <dsp:nvSpPr>
        <dsp:cNvPr id="0" name=""/>
        <dsp:cNvSpPr/>
      </dsp:nvSpPr>
      <dsp:spPr>
        <a:xfrm>
          <a:off x="0" y="635"/>
          <a:ext cx="7353069" cy="863460"/>
        </a:xfrm>
        <a:prstGeom prst="roundRect">
          <a:avLst/>
        </a:prstGeom>
        <a:gradFill rotWithShape="0">
          <a:gsLst>
            <a:gs pos="0">
              <a:schemeClr val="accent5">
                <a:hueOff val="0"/>
                <a:satOff val="0"/>
                <a:lumOff val="0"/>
                <a:alphaOff val="0"/>
                <a:tint val="98000"/>
                <a:hueMod val="94000"/>
                <a:satMod val="130000"/>
                <a:lumMod val="13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tr-TR" sz="3600" b="1" i="0" u="none" kern="1200" baseline="0" dirty="0"/>
            <a:t>SERTİFİKASYON NEDİR</a:t>
          </a:r>
          <a:endParaRPr lang="tr-TR" sz="3600" u="none" kern="1200" dirty="0"/>
        </a:p>
      </dsp:txBody>
      <dsp:txXfrm>
        <a:off x="42151" y="42786"/>
        <a:ext cx="7268767" cy="7791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BFFAC-399F-44BA-83E6-BDD70D9209CD}">
      <dsp:nvSpPr>
        <dsp:cNvPr id="0" name=""/>
        <dsp:cNvSpPr/>
      </dsp:nvSpPr>
      <dsp:spPr>
        <a:xfrm>
          <a:off x="0" y="635"/>
          <a:ext cx="7353069" cy="863460"/>
        </a:xfrm>
        <a:prstGeom prst="roundRect">
          <a:avLst/>
        </a:prstGeom>
        <a:gradFill rotWithShape="0">
          <a:gsLst>
            <a:gs pos="0">
              <a:schemeClr val="accent5">
                <a:hueOff val="0"/>
                <a:satOff val="0"/>
                <a:lumOff val="0"/>
                <a:alphaOff val="0"/>
                <a:tint val="98000"/>
                <a:hueMod val="94000"/>
                <a:satMod val="130000"/>
                <a:lumMod val="13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tr-TR" sz="3600" b="1" i="0" u="none" kern="1200" baseline="0" dirty="0"/>
            <a:t>SERTİFİKASYON GEREKSİNİMİ</a:t>
          </a:r>
          <a:endParaRPr lang="tr-TR" sz="3600" u="none" kern="1200" dirty="0"/>
        </a:p>
      </dsp:txBody>
      <dsp:txXfrm>
        <a:off x="42151" y="42786"/>
        <a:ext cx="7268767" cy="7791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BFFAC-399F-44BA-83E6-BDD70D9209CD}">
      <dsp:nvSpPr>
        <dsp:cNvPr id="0" name=""/>
        <dsp:cNvSpPr/>
      </dsp:nvSpPr>
      <dsp:spPr>
        <a:xfrm>
          <a:off x="0" y="40107"/>
          <a:ext cx="7353069" cy="815490"/>
        </a:xfrm>
        <a:prstGeom prst="roundRect">
          <a:avLst/>
        </a:prstGeom>
        <a:gradFill rotWithShape="0">
          <a:gsLst>
            <a:gs pos="0">
              <a:schemeClr val="accent5">
                <a:hueOff val="0"/>
                <a:satOff val="0"/>
                <a:lumOff val="0"/>
                <a:alphaOff val="0"/>
                <a:tint val="98000"/>
                <a:hueMod val="94000"/>
                <a:satMod val="130000"/>
                <a:lumMod val="13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tr-TR" sz="3400" b="1" i="0" u="none" kern="1200" baseline="0" dirty="0"/>
            <a:t>ORMANCILIKTA SERTİFİKASYON NEDİR</a:t>
          </a:r>
          <a:endParaRPr lang="tr-TR" sz="3400" u="none" kern="1200" dirty="0"/>
        </a:p>
      </dsp:txBody>
      <dsp:txXfrm>
        <a:off x="39809" y="79916"/>
        <a:ext cx="7273451" cy="7358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BFFAC-399F-44BA-83E6-BDD70D9209CD}">
      <dsp:nvSpPr>
        <dsp:cNvPr id="0" name=""/>
        <dsp:cNvSpPr/>
      </dsp:nvSpPr>
      <dsp:spPr>
        <a:xfrm>
          <a:off x="0" y="40107"/>
          <a:ext cx="7353069" cy="815490"/>
        </a:xfrm>
        <a:prstGeom prst="roundRect">
          <a:avLst/>
        </a:prstGeom>
        <a:gradFill rotWithShape="0">
          <a:gsLst>
            <a:gs pos="0">
              <a:schemeClr val="accent5">
                <a:hueOff val="0"/>
                <a:satOff val="0"/>
                <a:lumOff val="0"/>
                <a:alphaOff val="0"/>
                <a:tint val="98000"/>
                <a:hueMod val="94000"/>
                <a:satMod val="130000"/>
                <a:lumMod val="13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tr-TR" sz="3400" b="1" i="0" u="none" kern="1200" baseline="0" dirty="0"/>
            <a:t>ORMANCILIKTA SERTİFİKASYON NEDİR</a:t>
          </a:r>
          <a:endParaRPr lang="tr-TR" sz="3400" u="none" kern="1200" dirty="0"/>
        </a:p>
      </dsp:txBody>
      <dsp:txXfrm>
        <a:off x="39809" y="79916"/>
        <a:ext cx="7273451" cy="7358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BFFAC-399F-44BA-83E6-BDD70D9209CD}">
      <dsp:nvSpPr>
        <dsp:cNvPr id="0" name=""/>
        <dsp:cNvSpPr/>
      </dsp:nvSpPr>
      <dsp:spPr>
        <a:xfrm>
          <a:off x="0" y="48605"/>
          <a:ext cx="7353069" cy="815490"/>
        </a:xfrm>
        <a:prstGeom prst="roundRect">
          <a:avLst/>
        </a:prstGeom>
        <a:gradFill rotWithShape="0">
          <a:gsLst>
            <a:gs pos="0">
              <a:schemeClr val="accent5">
                <a:hueOff val="0"/>
                <a:satOff val="0"/>
                <a:lumOff val="0"/>
                <a:alphaOff val="0"/>
                <a:tint val="98000"/>
                <a:hueMod val="94000"/>
                <a:satMod val="130000"/>
                <a:lumMod val="13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tr-TR" sz="3400" b="1" i="0" u="none" kern="1200" baseline="0" dirty="0"/>
            <a:t>ORMANCILIKTA SERTİFİKASYON NEDİR</a:t>
          </a:r>
          <a:endParaRPr lang="tr-TR" sz="3400" u="none" kern="1200" dirty="0"/>
        </a:p>
      </dsp:txBody>
      <dsp:txXfrm>
        <a:off x="39809" y="88414"/>
        <a:ext cx="7273451" cy="7358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BFFAC-399F-44BA-83E6-BDD70D9209CD}">
      <dsp:nvSpPr>
        <dsp:cNvPr id="0" name=""/>
        <dsp:cNvSpPr/>
      </dsp:nvSpPr>
      <dsp:spPr>
        <a:xfrm>
          <a:off x="0" y="40107"/>
          <a:ext cx="7353069" cy="815490"/>
        </a:xfrm>
        <a:prstGeom prst="roundRect">
          <a:avLst/>
        </a:prstGeom>
        <a:gradFill rotWithShape="0">
          <a:gsLst>
            <a:gs pos="0">
              <a:schemeClr val="accent5">
                <a:hueOff val="0"/>
                <a:satOff val="0"/>
                <a:lumOff val="0"/>
                <a:alphaOff val="0"/>
                <a:tint val="98000"/>
                <a:hueMod val="94000"/>
                <a:satMod val="130000"/>
                <a:lumMod val="13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tr-TR" sz="3400" b="1" i="0" u="none" kern="1200" baseline="0" dirty="0"/>
            <a:t>ORMANCILIKTA SERTİFİKASYON NEDİR</a:t>
          </a:r>
          <a:endParaRPr lang="tr-TR" sz="3400" u="none" kern="1200" dirty="0"/>
        </a:p>
      </dsp:txBody>
      <dsp:txXfrm>
        <a:off x="39809" y="79916"/>
        <a:ext cx="7273451" cy="73587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415D0C-5776-4283-B42B-990B7DB4592E}" type="datetimeFigureOut">
              <a:rPr lang="tr-TR" smtClean="0"/>
              <a:pPr/>
              <a:t>16.07.2019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009938-FB31-4632-979B-EA08B815A301}" type="slidenum">
              <a:rPr lang="tr-TR" smtClean="0"/>
              <a:pPr/>
              <a:t>‹#›</a:t>
            </a:fld>
            <a:endParaRPr lang="tr-TR"/>
          </a:p>
        </p:txBody>
      </p:sp>
    </p:spTree>
    <p:extLst>
      <p:ext uri="{BB962C8B-B14F-4D97-AF65-F5344CB8AC3E}">
        <p14:creationId xmlns:p14="http://schemas.microsoft.com/office/powerpoint/2010/main" val="1097831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BC53451-49FA-460A-870E-9DA426A2B342}" type="slidenum">
              <a:rPr lang="tr-TR" smtClean="0">
                <a:solidFill>
                  <a:prstClr val="black"/>
                </a:solidFill>
              </a:rPr>
              <a:pPr/>
              <a:t>2</a:t>
            </a:fld>
            <a:endParaRPr lang="tr-TR">
              <a:solidFill>
                <a:prstClr val="black"/>
              </a:solidFill>
            </a:endParaRPr>
          </a:p>
        </p:txBody>
      </p:sp>
    </p:spTree>
    <p:extLst>
      <p:ext uri="{BB962C8B-B14F-4D97-AF65-F5344CB8AC3E}">
        <p14:creationId xmlns:p14="http://schemas.microsoft.com/office/powerpoint/2010/main" val="496903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BC53451-49FA-460A-870E-9DA426A2B342}"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661516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BC53451-49FA-460A-870E-9DA426A2B342}"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val="485950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BC53451-49FA-460A-870E-9DA426A2B342}"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val="417820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BC53451-49FA-460A-870E-9DA426A2B342}" type="slidenum">
              <a:rPr lang="tr-TR" smtClean="0">
                <a:solidFill>
                  <a:prstClr val="black"/>
                </a:solidFill>
              </a:rPr>
              <a:pPr/>
              <a:t>16</a:t>
            </a:fld>
            <a:endParaRPr lang="tr-TR">
              <a:solidFill>
                <a:prstClr val="black"/>
              </a:solidFill>
            </a:endParaRPr>
          </a:p>
        </p:txBody>
      </p:sp>
    </p:spTree>
    <p:extLst>
      <p:ext uri="{BB962C8B-B14F-4D97-AF65-F5344CB8AC3E}">
        <p14:creationId xmlns:p14="http://schemas.microsoft.com/office/powerpoint/2010/main" val="3239422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BC53451-49FA-460A-870E-9DA426A2B342}" type="slidenum">
              <a:rPr lang="tr-TR" smtClean="0">
                <a:solidFill>
                  <a:prstClr val="black"/>
                </a:solidFill>
              </a:rPr>
              <a:pPr/>
              <a:t>17</a:t>
            </a:fld>
            <a:endParaRPr lang="tr-TR">
              <a:solidFill>
                <a:prstClr val="black"/>
              </a:solidFill>
            </a:endParaRPr>
          </a:p>
        </p:txBody>
      </p:sp>
    </p:spTree>
    <p:extLst>
      <p:ext uri="{BB962C8B-B14F-4D97-AF65-F5344CB8AC3E}">
        <p14:creationId xmlns:p14="http://schemas.microsoft.com/office/powerpoint/2010/main" val="4041733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BC53451-49FA-460A-870E-9DA426A2B342}" type="slidenum">
              <a:rPr lang="tr-TR" smtClean="0">
                <a:solidFill>
                  <a:prstClr val="black"/>
                </a:solidFill>
              </a:rPr>
              <a:pPr/>
              <a:t>18</a:t>
            </a:fld>
            <a:endParaRPr lang="tr-TR">
              <a:solidFill>
                <a:prstClr val="black"/>
              </a:solidFill>
            </a:endParaRPr>
          </a:p>
        </p:txBody>
      </p:sp>
    </p:spTree>
    <p:extLst>
      <p:ext uri="{BB962C8B-B14F-4D97-AF65-F5344CB8AC3E}">
        <p14:creationId xmlns:p14="http://schemas.microsoft.com/office/powerpoint/2010/main" val="1433530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BC53451-49FA-460A-870E-9DA426A2B342}" type="slidenum">
              <a:rPr lang="tr-TR" smtClean="0">
                <a:solidFill>
                  <a:prstClr val="black"/>
                </a:solidFill>
              </a:rPr>
              <a:pPr/>
              <a:t>19</a:t>
            </a:fld>
            <a:endParaRPr lang="tr-TR">
              <a:solidFill>
                <a:prstClr val="black"/>
              </a:solidFill>
            </a:endParaRPr>
          </a:p>
        </p:txBody>
      </p:sp>
    </p:spTree>
    <p:extLst>
      <p:ext uri="{BB962C8B-B14F-4D97-AF65-F5344CB8AC3E}">
        <p14:creationId xmlns:p14="http://schemas.microsoft.com/office/powerpoint/2010/main" val="2905523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BC53451-49FA-460A-870E-9DA426A2B342}" type="slidenum">
              <a:rPr lang="tr-TR" smtClean="0">
                <a:solidFill>
                  <a:prstClr val="black"/>
                </a:solidFill>
              </a:rPr>
              <a:pPr/>
              <a:t>20</a:t>
            </a:fld>
            <a:endParaRPr lang="tr-TR">
              <a:solidFill>
                <a:prstClr val="black"/>
              </a:solidFill>
            </a:endParaRPr>
          </a:p>
        </p:txBody>
      </p:sp>
    </p:spTree>
    <p:extLst>
      <p:ext uri="{BB962C8B-B14F-4D97-AF65-F5344CB8AC3E}">
        <p14:creationId xmlns:p14="http://schemas.microsoft.com/office/powerpoint/2010/main" val="2075794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BC53451-49FA-460A-870E-9DA426A2B342}" type="slidenum">
              <a:rPr lang="tr-TR" smtClean="0">
                <a:solidFill>
                  <a:prstClr val="black"/>
                </a:solidFill>
              </a:rPr>
              <a:pPr/>
              <a:t>21</a:t>
            </a:fld>
            <a:endParaRPr lang="tr-TR">
              <a:solidFill>
                <a:prstClr val="black"/>
              </a:solidFill>
            </a:endParaRPr>
          </a:p>
        </p:txBody>
      </p:sp>
    </p:spTree>
    <p:extLst>
      <p:ext uri="{BB962C8B-B14F-4D97-AF65-F5344CB8AC3E}">
        <p14:creationId xmlns:p14="http://schemas.microsoft.com/office/powerpoint/2010/main" val="1906973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BC53451-49FA-460A-870E-9DA426A2B342}" type="slidenum">
              <a:rPr lang="tr-TR" smtClean="0">
                <a:solidFill>
                  <a:prstClr val="black"/>
                </a:solidFill>
              </a:rPr>
              <a:pPr/>
              <a:t>22</a:t>
            </a:fld>
            <a:endParaRPr lang="tr-TR">
              <a:solidFill>
                <a:prstClr val="black"/>
              </a:solidFill>
            </a:endParaRPr>
          </a:p>
        </p:txBody>
      </p:sp>
    </p:spTree>
    <p:extLst>
      <p:ext uri="{BB962C8B-B14F-4D97-AF65-F5344CB8AC3E}">
        <p14:creationId xmlns:p14="http://schemas.microsoft.com/office/powerpoint/2010/main" val="1104886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BC53451-49FA-460A-870E-9DA426A2B342}" type="slidenum">
              <a:rPr lang="tr-TR" smtClean="0">
                <a:solidFill>
                  <a:prstClr val="black"/>
                </a:solidFill>
              </a:rPr>
              <a:pPr/>
              <a:t>3</a:t>
            </a:fld>
            <a:endParaRPr lang="tr-TR">
              <a:solidFill>
                <a:prstClr val="black"/>
              </a:solidFill>
            </a:endParaRPr>
          </a:p>
        </p:txBody>
      </p:sp>
    </p:spTree>
    <p:extLst>
      <p:ext uri="{BB962C8B-B14F-4D97-AF65-F5344CB8AC3E}">
        <p14:creationId xmlns:p14="http://schemas.microsoft.com/office/powerpoint/2010/main" val="4084101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BC53451-49FA-460A-870E-9DA426A2B342}" type="slidenum">
              <a:rPr lang="tr-TR" smtClean="0">
                <a:solidFill>
                  <a:prstClr val="black"/>
                </a:solidFill>
              </a:rPr>
              <a:pPr/>
              <a:t>32</a:t>
            </a:fld>
            <a:endParaRPr lang="tr-TR">
              <a:solidFill>
                <a:prstClr val="black"/>
              </a:solidFill>
            </a:endParaRPr>
          </a:p>
        </p:txBody>
      </p:sp>
    </p:spTree>
    <p:extLst>
      <p:ext uri="{BB962C8B-B14F-4D97-AF65-F5344CB8AC3E}">
        <p14:creationId xmlns:p14="http://schemas.microsoft.com/office/powerpoint/2010/main" val="3622331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F009938-FB31-4632-979B-EA08B815A301}" type="slidenum">
              <a:rPr lang="tr-TR" smtClean="0"/>
              <a:pPr/>
              <a:t>36</a:t>
            </a:fld>
            <a:endParaRPr lang="tr-TR"/>
          </a:p>
        </p:txBody>
      </p:sp>
    </p:spTree>
    <p:extLst>
      <p:ext uri="{BB962C8B-B14F-4D97-AF65-F5344CB8AC3E}">
        <p14:creationId xmlns:p14="http://schemas.microsoft.com/office/powerpoint/2010/main" val="1626426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BC53451-49FA-460A-870E-9DA426A2B342}" type="slidenum">
              <a:rPr lang="tr-TR" smtClean="0">
                <a:solidFill>
                  <a:prstClr val="black"/>
                </a:solidFill>
              </a:rPr>
              <a:pPr/>
              <a:t>4</a:t>
            </a:fld>
            <a:endParaRPr lang="tr-TR">
              <a:solidFill>
                <a:prstClr val="black"/>
              </a:solidFill>
            </a:endParaRPr>
          </a:p>
        </p:txBody>
      </p:sp>
    </p:spTree>
    <p:extLst>
      <p:ext uri="{BB962C8B-B14F-4D97-AF65-F5344CB8AC3E}">
        <p14:creationId xmlns:p14="http://schemas.microsoft.com/office/powerpoint/2010/main" val="2090558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BC53451-49FA-460A-870E-9DA426A2B342}" type="slidenum">
              <a:rPr lang="tr-TR" smtClean="0">
                <a:solidFill>
                  <a:prstClr val="black"/>
                </a:solidFill>
              </a:rPr>
              <a:pPr/>
              <a:t>7</a:t>
            </a:fld>
            <a:endParaRPr lang="tr-TR">
              <a:solidFill>
                <a:prstClr val="black"/>
              </a:solidFill>
            </a:endParaRPr>
          </a:p>
        </p:txBody>
      </p:sp>
    </p:spTree>
    <p:extLst>
      <p:ext uri="{BB962C8B-B14F-4D97-AF65-F5344CB8AC3E}">
        <p14:creationId xmlns:p14="http://schemas.microsoft.com/office/powerpoint/2010/main" val="1247513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BC53451-49FA-460A-870E-9DA426A2B342}" type="slidenum">
              <a:rPr lang="tr-TR" smtClean="0">
                <a:solidFill>
                  <a:prstClr val="black"/>
                </a:solidFill>
              </a:rPr>
              <a:pPr/>
              <a:t>8</a:t>
            </a:fld>
            <a:endParaRPr lang="tr-TR">
              <a:solidFill>
                <a:prstClr val="black"/>
              </a:solidFill>
            </a:endParaRPr>
          </a:p>
        </p:txBody>
      </p:sp>
    </p:spTree>
    <p:extLst>
      <p:ext uri="{BB962C8B-B14F-4D97-AF65-F5344CB8AC3E}">
        <p14:creationId xmlns:p14="http://schemas.microsoft.com/office/powerpoint/2010/main" val="1776742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BC53451-49FA-460A-870E-9DA426A2B342}" type="slidenum">
              <a:rPr lang="tr-TR" smtClean="0">
                <a:solidFill>
                  <a:prstClr val="black"/>
                </a:solidFill>
              </a:rPr>
              <a:pPr/>
              <a:t>9</a:t>
            </a:fld>
            <a:endParaRPr lang="tr-TR">
              <a:solidFill>
                <a:prstClr val="black"/>
              </a:solidFill>
            </a:endParaRPr>
          </a:p>
        </p:txBody>
      </p:sp>
    </p:spTree>
    <p:extLst>
      <p:ext uri="{BB962C8B-B14F-4D97-AF65-F5344CB8AC3E}">
        <p14:creationId xmlns:p14="http://schemas.microsoft.com/office/powerpoint/2010/main" val="1106649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BC53451-49FA-460A-870E-9DA426A2B342}"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2933489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BC53451-49FA-460A-870E-9DA426A2B342}"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2652343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BC53451-49FA-460A-870E-9DA426A2B342}"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2290942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4E17F483-B1AB-4AB4-BCB1-BD540BC9C545}" type="datetime1">
              <a:rPr lang="tr-TR" smtClean="0"/>
              <a:pPr/>
              <a:t>16.07.2019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55869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a:t>Asıl başlık stili için tıklatın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E13E53CB-92B8-4755-A2B2-5A96A3AEB80A}" type="datetime1">
              <a:rPr lang="tr-TR" smtClean="0"/>
              <a:pPr/>
              <a:t>16.07.2019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321341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tr-TR"/>
              <a:t>Asıl başlık stili için tıklatın</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E13E53CB-92B8-4755-A2B2-5A96A3AEB80A}" type="datetime1">
              <a:rPr lang="tr-TR" smtClean="0"/>
              <a:pPr/>
              <a:t>16.07.2019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75302137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E13E53CB-92B8-4755-A2B2-5A96A3AEB80A}" type="datetime1">
              <a:rPr lang="tr-TR" smtClean="0"/>
              <a:pPr/>
              <a:t>16.07.2019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8286189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tr-TR"/>
              <a:t>Asıl başlık stili için tıklatın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E13E53CB-92B8-4755-A2B2-5A96A3AEB80A}" type="datetime1">
              <a:rPr lang="tr-TR" smtClean="0"/>
              <a:pPr/>
              <a:t>16.07.2019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7685011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a:t>Asıl metin stillerini düzenlemek için tıklatın</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E13E53CB-92B8-4755-A2B2-5A96A3AEB80A}" type="datetime1">
              <a:rPr lang="tr-TR" smtClean="0"/>
              <a:pPr/>
              <a:t>16.07.2019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8600335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tr-TR"/>
              <a:t>Asıl başlık stili için tıklatın</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a:t>Asıl metin stillerini düzenlemek için tıklatın</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E13E53CB-92B8-4755-A2B2-5A96A3AEB80A}" type="datetime1">
              <a:rPr lang="tr-TR" smtClean="0"/>
              <a:pPr/>
              <a:t>16.07.2019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36124704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EE34F5A-3042-49B1-B63F-4F5785726A51}" type="datetime1">
              <a:rPr lang="tr-TR" smtClean="0"/>
              <a:pPr/>
              <a:t>16.07.2019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606469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4E07E89-CCAE-488C-9740-C304844B9048}" type="datetime1">
              <a:rPr lang="tr-TR" smtClean="0"/>
              <a:pPr/>
              <a:t>16.07.2019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536478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16.07.2019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64099600"/>
      </p:ext>
    </p:extLst>
  </p:cSld>
  <p:clrMapOvr>
    <a:masterClrMapping/>
  </p:clrMapOvr>
  <p:transition spd="med">
    <p:wheel spokes="3"/>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16.07.2019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62344382"/>
      </p:ext>
    </p:extLst>
  </p:cSld>
  <p:clrMapOvr>
    <a:masterClrMapping/>
  </p:clrMapOvr>
  <p:transition spd="med">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D4070E4-D333-4C8F-9ACC-3C1CF98117F7}" type="datetime1">
              <a:rPr lang="tr-TR" smtClean="0"/>
              <a:pPr/>
              <a:t>16.07.2019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94814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16.07.2019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00260045"/>
      </p:ext>
    </p:extLst>
  </p:cSld>
  <p:clrMapOvr>
    <a:masterClrMapping/>
  </p:clrMapOvr>
  <p:transition spd="med">
    <p:wheel spokes="3"/>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16.07.2019</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72972084"/>
      </p:ext>
    </p:extLst>
  </p:cSld>
  <p:clrMapOvr>
    <a:masterClrMapping/>
  </p:clrMapOvr>
  <p:transition spd="med">
    <p:wheel spokes="3"/>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16.07.2019</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80317112"/>
      </p:ext>
    </p:extLst>
  </p:cSld>
  <p:clrMapOvr>
    <a:masterClrMapping/>
  </p:clrMapOvr>
  <p:transition spd="med">
    <p:wheel spokes="3"/>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16.07.2019</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63693477"/>
      </p:ext>
    </p:extLst>
  </p:cSld>
  <p:clrMapOvr>
    <a:masterClrMapping/>
  </p:clrMapOvr>
  <p:transition spd="med">
    <p:wheel spokes="3"/>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16.07.2019</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89095940"/>
      </p:ext>
    </p:extLst>
  </p:cSld>
  <p:clrMapOvr>
    <a:masterClrMapping/>
  </p:clrMapOvr>
  <p:transition spd="med">
    <p:wheel spokes="3"/>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16.07.2019</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77106223"/>
      </p:ext>
    </p:extLst>
  </p:cSld>
  <p:clrMapOvr>
    <a:masterClrMapping/>
  </p:clrMapOvr>
  <p:transition spd="med">
    <p:wheel spokes="3"/>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16.07.2019</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0810456"/>
      </p:ext>
    </p:extLst>
  </p:cSld>
  <p:clrMapOvr>
    <a:masterClrMapping/>
  </p:clrMapOvr>
  <p:transition spd="med">
    <p:wheel spokes="3"/>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16.07.2019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38342862"/>
      </p:ext>
    </p:extLst>
  </p:cSld>
  <p:clrMapOvr>
    <a:masterClrMapping/>
  </p:clrMapOvr>
  <p:transition spd="med">
    <p:wheel spokes="3"/>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16.07.2019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50390068"/>
      </p:ext>
    </p:extLst>
  </p:cSld>
  <p:clrMapOvr>
    <a:masterClrMapping/>
  </p:clrMapOvr>
  <p:transition spd="med">
    <p:wheel spokes="3"/>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OverTx">
  <p:cSld name="Başlık ve Metin Üzerind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381000"/>
            <a:ext cx="7772400" cy="1143000"/>
          </a:xfrm>
        </p:spPr>
        <p:txBody>
          <a:bodyPr/>
          <a:lstStyle/>
          <a:p>
            <a:r>
              <a:rPr lang="tr-TR"/>
              <a:t>Asıl başlık stili için tıklatın</a:t>
            </a:r>
          </a:p>
        </p:txBody>
      </p:sp>
      <p:sp>
        <p:nvSpPr>
          <p:cNvPr id="3" name="2 İçerik Yer Tutucusu"/>
          <p:cNvSpPr>
            <a:spLocks noGrp="1"/>
          </p:cNvSpPr>
          <p:nvPr>
            <p:ph sz="half" idx="1"/>
          </p:nvPr>
        </p:nvSpPr>
        <p:spPr>
          <a:xfrm>
            <a:off x="685800" y="2057400"/>
            <a:ext cx="77724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85800" y="4191000"/>
            <a:ext cx="77724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9"/>
          <p:cNvSpPr>
            <a:spLocks noGrp="1" noChangeArrowheads="1"/>
          </p:cNvSpPr>
          <p:nvPr>
            <p:ph type="dt" sz="half" idx="10"/>
          </p:nvPr>
        </p:nvSpPr>
        <p:spPr>
          <a:ln/>
        </p:spPr>
        <p:txBody>
          <a:bodyPr/>
          <a:lstStyle>
            <a:lvl1pPr>
              <a:defRPr/>
            </a:lvl1pPr>
          </a:lstStyle>
          <a:p>
            <a:pPr>
              <a:defRPr/>
            </a:pPr>
            <a:endParaRPr lang="tr-TR">
              <a:solidFill>
                <a:prstClr val="white">
                  <a:tint val="75000"/>
                </a:prstClr>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tr-TR">
              <a:solidFill>
                <a:prstClr val="white">
                  <a:tint val="75000"/>
                </a:prstClr>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9647FD6-4041-4611-9D1E-D5522EDDCB7B}" type="slidenum">
              <a:rPr lang="tr-TR">
                <a:solidFill>
                  <a:prstClr val="white">
                    <a:tint val="75000"/>
                  </a:prstClr>
                </a:solidFill>
              </a:rPr>
              <a:pPr>
                <a:defRPr/>
              </a:pPr>
              <a:t>‹#›</a:t>
            </a:fld>
            <a:endParaRPr lang="tr-TR">
              <a:solidFill>
                <a:prstClr val="white">
                  <a:tint val="75000"/>
                </a:prstClr>
              </a:solidFill>
            </a:endParaRPr>
          </a:p>
        </p:txBody>
      </p:sp>
    </p:spTree>
    <p:extLst>
      <p:ext uri="{BB962C8B-B14F-4D97-AF65-F5344CB8AC3E}">
        <p14:creationId xmlns:p14="http://schemas.microsoft.com/office/powerpoint/2010/main" val="415958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tr-TR"/>
              <a:t>Asıl başlık stili için tıklatın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6D5ED6A2-6787-466D-B397-0E4B9F5B018E}" type="datetime1">
              <a:rPr lang="tr-TR" smtClean="0"/>
              <a:pPr/>
              <a:t>16.07.2019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066304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a:t>Asıl başlık stili için tıklatın</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EE881C4-3E8F-4499-A46C-903836119D73}" type="datetime1">
              <a:rPr lang="tr-TR" smtClean="0"/>
              <a:pPr/>
              <a:t>16.07.2019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843588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a:t>Asıl başlık stili için tıklatın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11B2A03-8C24-4ADC-A915-780D52BB6C90}" type="datetime1">
              <a:rPr lang="tr-TR" smtClean="0"/>
              <a:pPr/>
              <a:t>16.07.2019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004072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7AAD2D07-37CB-43EA-84F7-BEE514EBD717}" type="datetime1">
              <a:rPr lang="tr-TR" smtClean="0"/>
              <a:pPr/>
              <a:t>16.07.2019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55263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F32C4F-6587-4852-9FFC-883B27A366C0}" type="datetime1">
              <a:rPr lang="tr-TR" smtClean="0"/>
              <a:pPr/>
              <a:t>16.07.2019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825165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tr-TR"/>
              <a:t>Asıl başlık stili için tıklatın</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90447654-866B-4E60-9F37-9DBB42835773}" type="datetime1">
              <a:rPr lang="tr-TR" smtClean="0"/>
              <a:pPr/>
              <a:t>16.07.2019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577690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tr-TR"/>
              <a:t>Asıl başlık stili için tıklatın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EBFF8338-38C1-4891-9811-E419098D536A}" type="datetime1">
              <a:rPr lang="tr-TR" smtClean="0"/>
              <a:pPr/>
              <a:t>16.07.2019</a:t>
            </a:fld>
            <a:endParaRPr lang="tr-TR"/>
          </a:p>
        </p:txBody>
      </p:sp>
      <p:sp>
        <p:nvSpPr>
          <p:cNvPr id="6" name="Footer Placeholder 5"/>
          <p:cNvSpPr>
            <a:spLocks noGrp="1"/>
          </p:cNvSpPr>
          <p:nvPr>
            <p:ph type="ftr" sz="quarter" idx="11"/>
          </p:nvPr>
        </p:nvSpPr>
        <p:spPr>
          <a:xfrm>
            <a:off x="533400" y="6172200"/>
            <a:ext cx="5811724" cy="365125"/>
          </a:xfrm>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606955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13E53CB-92B8-4755-A2B2-5A96A3AEB80A}" type="datetime1">
              <a:rPr lang="tr-TR" smtClean="0"/>
              <a:pPr/>
              <a:t>16.07.2019</a:t>
            </a:fld>
            <a:endParaRPr lang="tr-T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val="4114374137"/>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9000">
              <a:srgbClr val="21D6E0"/>
            </a:gs>
            <a:gs pos="17000">
              <a:srgbClr val="0087E6"/>
            </a:gs>
            <a:gs pos="100000">
              <a:srgbClr val="005CBF"/>
            </a:gs>
          </a:gsLst>
          <a:lin ang="16200000" scaled="1"/>
          <a:tileRect/>
        </a:gra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solidFill>
                  <a:prstClr val="black">
                    <a:tint val="75000"/>
                  </a:prstClr>
                </a:solidFill>
              </a:rPr>
              <a:pPr/>
              <a:t>16.07.2019</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1753163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transition spd="med">
    <p:wheel spokes="3"/>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68000">
              <a:srgbClr val="002060"/>
            </a:gs>
            <a:gs pos="95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1119803426"/>
              </p:ext>
            </p:extLst>
          </p:nvPr>
        </p:nvGraphicFramePr>
        <p:xfrm>
          <a:off x="251520" y="188640"/>
          <a:ext cx="8568952"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3" name="Diyagram 22"/>
          <p:cNvGraphicFramePr/>
          <p:nvPr>
            <p:extLst>
              <p:ext uri="{D42A27DB-BD31-4B8C-83A1-F6EECF244321}">
                <p14:modId xmlns:p14="http://schemas.microsoft.com/office/powerpoint/2010/main" val="2302454829"/>
              </p:ext>
            </p:extLst>
          </p:nvPr>
        </p:nvGraphicFramePr>
        <p:xfrm>
          <a:off x="2051720" y="2708920"/>
          <a:ext cx="4968552" cy="33843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9150826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23"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504" y="1268760"/>
            <a:ext cx="8500794" cy="5398018"/>
          </a:xfrm>
          <a:gradFill flip="none" rotWithShape="1">
            <a:gsLst>
              <a:gs pos="39000">
                <a:srgbClr val="00B050"/>
              </a:gs>
              <a:gs pos="33000">
                <a:schemeClr val="bg1"/>
              </a:gs>
              <a:gs pos="100000">
                <a:schemeClr val="bg1"/>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ormAutofit fontScale="32500" lnSpcReduction="20000"/>
          </a:bodyPr>
          <a:lstStyle/>
          <a:p>
            <a:pPr marL="82296" indent="0">
              <a:buNone/>
              <a:defRPr/>
            </a:pPr>
            <a:r>
              <a:rPr lang="tr-TR" sz="9600" dirty="0"/>
              <a:t>	Üçüncül bir kuruluş tarafından doğrulanan </a:t>
            </a:r>
            <a:r>
              <a:rPr lang="tr-TR" sz="9600" b="1" dirty="0">
                <a:solidFill>
                  <a:srgbClr val="FFFF00"/>
                </a:solidFill>
              </a:rPr>
              <a:t>gönüllü orman sertifikasının 2 temel amacı</a:t>
            </a:r>
            <a:r>
              <a:rPr lang="tr-TR" sz="9600" dirty="0"/>
              <a:t> ;</a:t>
            </a:r>
          </a:p>
          <a:p>
            <a:pPr marL="82296" indent="0">
              <a:buNone/>
              <a:defRPr/>
            </a:pPr>
            <a:r>
              <a:rPr lang="tr-TR" sz="9600" dirty="0"/>
              <a:t>	1. </a:t>
            </a:r>
            <a:r>
              <a:rPr lang="tr-TR" sz="9600" dirty="0">
                <a:solidFill>
                  <a:schemeClr val="bg1"/>
                </a:solidFill>
              </a:rPr>
              <a:t>Tüketiciler ve son kullanıcılar için ahşap ürünleri hakkında </a:t>
            </a:r>
            <a:r>
              <a:rPr lang="tr-TR" sz="9600" b="1" dirty="0">
                <a:solidFill>
                  <a:srgbClr val="C00000"/>
                </a:solidFill>
              </a:rPr>
              <a:t>güvenilir bilgi üretmek </a:t>
            </a:r>
            <a:r>
              <a:rPr lang="tr-TR" sz="9600" dirty="0">
                <a:solidFill>
                  <a:schemeClr val="bg1"/>
                </a:solidFill>
              </a:rPr>
              <a:t>,</a:t>
            </a:r>
          </a:p>
          <a:p>
            <a:pPr marL="82296" indent="0">
              <a:buNone/>
              <a:defRPr/>
            </a:pPr>
            <a:r>
              <a:rPr lang="tr-TR" sz="9600" dirty="0">
                <a:solidFill>
                  <a:srgbClr val="FF0000"/>
                </a:solidFill>
              </a:rPr>
              <a:t>	</a:t>
            </a:r>
            <a:r>
              <a:rPr lang="tr-TR" sz="9600" dirty="0"/>
              <a:t> 2. Üründe kullanılmış olan </a:t>
            </a:r>
            <a:r>
              <a:rPr lang="tr-TR" sz="9600" b="1" u="sng" dirty="0"/>
              <a:t>hammaddenin </a:t>
            </a:r>
            <a:r>
              <a:rPr lang="tr-TR" sz="9600" b="1" u="sng" dirty="0">
                <a:solidFill>
                  <a:srgbClr val="C00000"/>
                </a:solidFill>
              </a:rPr>
              <a:t>iyi yönetilen ormanlardan</a:t>
            </a:r>
            <a:r>
              <a:rPr lang="tr-TR" sz="9600" dirty="0"/>
              <a:t> elde edildiğini göstermektir.</a:t>
            </a:r>
          </a:p>
          <a:p>
            <a:pPr marL="82296" indent="0">
              <a:buNone/>
              <a:defRPr/>
            </a:pPr>
            <a:r>
              <a:rPr lang="tr-TR" sz="9600" dirty="0"/>
              <a:t>      </a:t>
            </a:r>
            <a:r>
              <a:rPr lang="tr-TR" sz="9600" b="1" dirty="0"/>
              <a:t>Orman sertifikası </a:t>
            </a:r>
            <a:r>
              <a:rPr lang="tr-TR" sz="11200" b="1" u="sng" dirty="0">
                <a:solidFill>
                  <a:srgbClr val="FFFF00"/>
                </a:solidFill>
              </a:rPr>
              <a:t>hammaddenin kaynağını doğrulamakta ve </a:t>
            </a:r>
            <a:r>
              <a:rPr lang="tr-TR" sz="9600" b="1" u="sng" dirty="0">
                <a:solidFill>
                  <a:srgbClr val="FFFF00"/>
                </a:solidFill>
              </a:rPr>
              <a:t>kanıtlamaktadır.</a:t>
            </a:r>
            <a:endParaRPr lang="tr-TR" sz="12800" b="1" u="sng"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ookman Old Style" pitchFamily="18" charset="0"/>
            </a:endParaRPr>
          </a:p>
        </p:txBody>
      </p:sp>
      <p:graphicFrame>
        <p:nvGraphicFramePr>
          <p:cNvPr id="14" name="Diyagram 13"/>
          <p:cNvGraphicFramePr/>
          <p:nvPr>
            <p:extLst/>
          </p:nvPr>
        </p:nvGraphicFramePr>
        <p:xfrm>
          <a:off x="107504" y="332656"/>
          <a:ext cx="7353069"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8117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504" y="1340768"/>
            <a:ext cx="8784976" cy="4824536"/>
          </a:xfrm>
          <a:gradFill>
            <a:gsLst>
              <a:gs pos="10000">
                <a:srgbClr val="00B050"/>
              </a:gs>
              <a:gs pos="100000">
                <a:schemeClr val="bg2">
                  <a:shade val="96000"/>
                  <a:satMod val="120000"/>
                  <a:lumMod val="90000"/>
                </a:schemeClr>
              </a:gs>
            </a:gsLst>
            <a:lin ang="612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ormAutofit fontScale="25000" lnSpcReduction="20000"/>
          </a:bodyPr>
          <a:lstStyle/>
          <a:p>
            <a:pPr marL="82296" indent="0">
              <a:buNone/>
              <a:defRPr/>
            </a:pPr>
            <a:r>
              <a:rPr lang="tr-TR" sz="9600" dirty="0"/>
              <a:t>	</a:t>
            </a:r>
            <a:r>
              <a:rPr lang="tr-TR" sz="12800" dirty="0"/>
              <a:t>Orman sertifikasyonu sayesinde ormancılık faaliyetlerinin </a:t>
            </a:r>
            <a:r>
              <a:rPr lang="tr-TR" sz="12800" b="1" u="sng" dirty="0">
                <a:solidFill>
                  <a:srgbClr val="FF0000"/>
                </a:solidFill>
              </a:rPr>
              <a:t>ekolojik, ekonomik </a:t>
            </a:r>
            <a:r>
              <a:rPr lang="tr-TR" sz="12800" b="1" dirty="0"/>
              <a:t>ve </a:t>
            </a:r>
            <a:r>
              <a:rPr lang="tr-TR" sz="12800" b="1" u="sng" dirty="0">
                <a:solidFill>
                  <a:srgbClr val="C00000"/>
                </a:solidFill>
              </a:rPr>
              <a:t>sosyal</a:t>
            </a:r>
            <a:r>
              <a:rPr lang="tr-TR" sz="12800" b="1" dirty="0">
                <a:solidFill>
                  <a:srgbClr val="C00000"/>
                </a:solidFill>
              </a:rPr>
              <a:t> </a:t>
            </a:r>
            <a:r>
              <a:rPr lang="tr-TR" sz="12800" u="sng" dirty="0">
                <a:solidFill>
                  <a:schemeClr val="tx1"/>
                </a:solidFill>
              </a:rPr>
              <a:t>olarak sürdürülebilir şekilde devam ettirilmesinin </a:t>
            </a:r>
            <a:r>
              <a:rPr lang="tr-TR" sz="12800" dirty="0"/>
              <a:t>sağlanmasına yönelik çalışmalar yapılmakta ;</a:t>
            </a:r>
          </a:p>
          <a:p>
            <a:pPr marL="82296" indent="0">
              <a:buNone/>
              <a:defRPr/>
            </a:pPr>
            <a:endParaRPr lang="tr-TR" sz="12800" dirty="0"/>
          </a:p>
          <a:p>
            <a:pPr marL="82296" indent="0">
              <a:buNone/>
              <a:defRPr/>
            </a:pPr>
            <a:r>
              <a:rPr lang="tr-TR" sz="12800" dirty="0"/>
              <a:t>Ahşap ürünleri satın alanlara ve tüketicilere de, </a:t>
            </a:r>
            <a:r>
              <a:rPr lang="tr-TR" sz="12800" b="1" u="sng" dirty="0">
                <a:solidFill>
                  <a:srgbClr val="FFFF00"/>
                </a:solidFill>
              </a:rPr>
              <a:t>ürünlerin üretilmesinde kullanılan ahşabın bu kriterlere uygun olarak yönetilen ormanlardan elde edildiğini göstermektedir.</a:t>
            </a:r>
            <a:endParaRPr lang="tr-TR" sz="12800" b="1" dirty="0">
              <a:solidFill>
                <a:srgbClr val="FFFF00"/>
              </a:solidFill>
            </a:endParaRPr>
          </a:p>
          <a:p>
            <a:pPr marL="82296" indent="0">
              <a:buNone/>
              <a:defRPr/>
            </a:pPr>
            <a:r>
              <a:rPr lang="tr-TR" sz="11200" dirty="0"/>
              <a:t>	</a:t>
            </a:r>
            <a:endParaRPr lang="tr-TR" sz="11200" b="1" dirty="0"/>
          </a:p>
        </p:txBody>
      </p:sp>
      <p:graphicFrame>
        <p:nvGraphicFramePr>
          <p:cNvPr id="14" name="Diyagram 13"/>
          <p:cNvGraphicFramePr/>
          <p:nvPr>
            <p:extLst/>
          </p:nvPr>
        </p:nvGraphicFramePr>
        <p:xfrm>
          <a:off x="107504" y="332656"/>
          <a:ext cx="7353069"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7430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504" y="1340768"/>
            <a:ext cx="8928992" cy="5256584"/>
          </a:xfrm>
          <a:gradFill>
            <a:gsLst>
              <a:gs pos="10000">
                <a:srgbClr val="00B050"/>
              </a:gs>
              <a:gs pos="100000">
                <a:schemeClr val="bg2">
                  <a:shade val="96000"/>
                  <a:satMod val="120000"/>
                  <a:lumMod val="90000"/>
                </a:schemeClr>
              </a:gs>
            </a:gsLst>
            <a:lin ang="612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ormAutofit fontScale="25000" lnSpcReduction="20000"/>
          </a:bodyPr>
          <a:lstStyle/>
          <a:p>
            <a:pPr marL="82296" indent="0">
              <a:buNone/>
              <a:defRPr/>
            </a:pPr>
            <a:r>
              <a:rPr lang="tr-TR" sz="9600" dirty="0"/>
              <a:t>	</a:t>
            </a:r>
            <a:r>
              <a:rPr lang="tr-TR" sz="12800" dirty="0"/>
              <a:t>Uygulamada, </a:t>
            </a:r>
            <a:r>
              <a:rPr lang="tr-TR" sz="12800" b="1" dirty="0">
                <a:solidFill>
                  <a:srgbClr val="FF0000"/>
                </a:solidFill>
              </a:rPr>
              <a:t>orman sertifikası</a:t>
            </a:r>
            <a:r>
              <a:rPr lang="tr-TR" sz="12800" dirty="0"/>
              <a:t>;</a:t>
            </a:r>
          </a:p>
          <a:p>
            <a:pPr marL="82296" indent="0">
              <a:buNone/>
              <a:defRPr/>
            </a:pPr>
            <a:r>
              <a:rPr lang="tr-TR" sz="12800" dirty="0"/>
              <a:t>	</a:t>
            </a:r>
            <a:r>
              <a:rPr lang="tr-TR" sz="12800" u="sng" dirty="0"/>
              <a:t>Bağımsız bir üçüncü kuruluş </a:t>
            </a:r>
            <a:r>
              <a:rPr lang="tr-TR" sz="12800" dirty="0"/>
              <a:t>tarafından verilen; </a:t>
            </a:r>
            <a:r>
              <a:rPr lang="tr-TR" sz="12800" b="1" u="sng" dirty="0"/>
              <a:t>ormanın sertifikada belirtilen belirli ölçütlere uygun şekilde, sürdürülebilir olarak yönetildiğine</a:t>
            </a:r>
            <a:r>
              <a:rPr lang="tr-TR" sz="12800" u="sng" dirty="0"/>
              <a:t> </a:t>
            </a:r>
            <a:r>
              <a:rPr lang="tr-TR" sz="12800" b="1" u="sng" dirty="0"/>
              <a:t>ve</a:t>
            </a:r>
            <a:r>
              <a:rPr lang="tr-TR" sz="12800" u="sng" dirty="0"/>
              <a:t> </a:t>
            </a:r>
            <a:r>
              <a:rPr lang="tr-TR" sz="12800" b="1" u="sng" dirty="0"/>
              <a:t>kullanıldığına ilişkin yazılı kanıttır</a:t>
            </a:r>
            <a:r>
              <a:rPr lang="tr-TR" sz="12800" u="sng" dirty="0"/>
              <a:t>. </a:t>
            </a:r>
          </a:p>
          <a:p>
            <a:pPr marL="82296" indent="0">
              <a:buNone/>
              <a:defRPr/>
            </a:pPr>
            <a:r>
              <a:rPr lang="tr-TR" sz="12800" dirty="0"/>
              <a:t>	Orman sahibi orman sertifikasını </a:t>
            </a:r>
            <a:r>
              <a:rPr lang="tr-TR" sz="12800" b="1" u="sng" dirty="0"/>
              <a:t>isteğe bağlı </a:t>
            </a:r>
            <a:r>
              <a:rPr lang="tr-TR" sz="12800" b="1" dirty="0"/>
              <a:t>olarak alabilmektedir.</a:t>
            </a:r>
            <a:r>
              <a:rPr lang="tr-TR" sz="12800" dirty="0"/>
              <a:t> </a:t>
            </a:r>
          </a:p>
          <a:p>
            <a:pPr marL="82296" indent="0">
              <a:buNone/>
              <a:defRPr/>
            </a:pPr>
            <a:r>
              <a:rPr lang="tr-TR" sz="12800" dirty="0"/>
              <a:t>	Günümüzde ahşap ürünleri satın alan </a:t>
            </a:r>
            <a:r>
              <a:rPr lang="tr-TR" sz="12800" b="1" u="sng" dirty="0"/>
              <a:t>tüketicilerin büyük kısmı, üreticinin sertifikaya sahip olmasını talep etmektedir.</a:t>
            </a:r>
          </a:p>
        </p:txBody>
      </p:sp>
      <p:graphicFrame>
        <p:nvGraphicFramePr>
          <p:cNvPr id="14" name="Diyagram 13"/>
          <p:cNvGraphicFramePr/>
          <p:nvPr>
            <p:extLst/>
          </p:nvPr>
        </p:nvGraphicFramePr>
        <p:xfrm>
          <a:off x="107504" y="332656"/>
          <a:ext cx="7353069"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8726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85329" y="2708920"/>
            <a:ext cx="8280920" cy="3744416"/>
          </a:xfrm>
          <a:gradFill>
            <a:gsLst>
              <a:gs pos="10000">
                <a:srgbClr val="00B050"/>
              </a:gs>
              <a:gs pos="100000">
                <a:schemeClr val="bg2">
                  <a:shade val="96000"/>
                  <a:satMod val="120000"/>
                  <a:lumMod val="90000"/>
                </a:schemeClr>
              </a:gs>
            </a:gsLst>
            <a:lin ang="612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ormAutofit fontScale="40000" lnSpcReduction="20000"/>
          </a:bodyPr>
          <a:lstStyle/>
          <a:p>
            <a:pPr marL="82296" indent="0">
              <a:buNone/>
              <a:defRPr/>
            </a:pPr>
            <a:r>
              <a:rPr lang="tr-TR" sz="6600" dirty="0"/>
              <a:t>	1</a:t>
            </a:r>
            <a:r>
              <a:rPr lang="tr-TR" sz="7400" dirty="0"/>
              <a:t>. 1993'de kullanıma giren </a:t>
            </a:r>
            <a:r>
              <a:rPr lang="tr-TR" sz="7400" dirty="0">
                <a:solidFill>
                  <a:srgbClr val="FFFF00"/>
                </a:solidFill>
              </a:rPr>
              <a:t>FSC</a:t>
            </a:r>
            <a:r>
              <a:rPr lang="tr-TR" sz="7400" dirty="0"/>
              <a:t> (</a:t>
            </a:r>
            <a:r>
              <a:rPr lang="tr-TR" sz="7400" dirty="0" err="1"/>
              <a:t>Forest</a:t>
            </a:r>
            <a:r>
              <a:rPr lang="tr-TR" sz="7400" dirty="0"/>
              <a:t> </a:t>
            </a:r>
            <a:r>
              <a:rPr lang="tr-TR" sz="7400" dirty="0" err="1"/>
              <a:t>Stewardship</a:t>
            </a:r>
            <a:r>
              <a:rPr lang="tr-TR" sz="7400" dirty="0"/>
              <a:t> </a:t>
            </a:r>
            <a:r>
              <a:rPr lang="tr-TR" sz="7400" dirty="0" err="1"/>
              <a:t>Council</a:t>
            </a:r>
            <a:r>
              <a:rPr lang="tr-TR" sz="7400" dirty="0"/>
              <a:t> - </a:t>
            </a:r>
            <a:r>
              <a:rPr lang="tr-TR" sz="7400" b="1" dirty="0">
                <a:solidFill>
                  <a:srgbClr val="FFFF00"/>
                </a:solidFill>
              </a:rPr>
              <a:t>ORMAN YÖNETİM KONSEYİ </a:t>
            </a:r>
            <a:r>
              <a:rPr lang="tr-TR" sz="7400" dirty="0"/>
              <a:t>) ilk uluslararası orman sertifikasyon sistemidir. </a:t>
            </a:r>
          </a:p>
          <a:p>
            <a:pPr marL="82296" indent="0">
              <a:buNone/>
              <a:defRPr/>
            </a:pPr>
            <a:r>
              <a:rPr lang="tr-TR" sz="7400" dirty="0"/>
              <a:t>	2.Avrupa orman sahipleri organizasyonlarının inisiyatifiyle 1999 yılında </a:t>
            </a:r>
            <a:r>
              <a:rPr lang="tr-TR" sz="7400" dirty="0" err="1"/>
              <a:t>FSC'ye</a:t>
            </a:r>
            <a:r>
              <a:rPr lang="tr-TR" sz="7400" dirty="0"/>
              <a:t> rakip olarak </a:t>
            </a:r>
            <a:r>
              <a:rPr lang="tr-TR" sz="7400" dirty="0">
                <a:solidFill>
                  <a:srgbClr val="FFFF00"/>
                </a:solidFill>
              </a:rPr>
              <a:t>PEFC</a:t>
            </a:r>
            <a:r>
              <a:rPr lang="tr-TR" sz="7400" dirty="0"/>
              <a:t> </a:t>
            </a:r>
            <a:r>
              <a:rPr lang="en-US" sz="7400" dirty="0"/>
              <a:t>(</a:t>
            </a:r>
            <a:r>
              <a:rPr lang="en-US" sz="7400" dirty="0" err="1"/>
              <a:t>Programme</a:t>
            </a:r>
            <a:r>
              <a:rPr lang="en-US" sz="7400" dirty="0"/>
              <a:t> for the Endorsement of Forest Certification</a:t>
            </a:r>
            <a:r>
              <a:rPr lang="tr-TR" sz="7400" dirty="0"/>
              <a:t> – </a:t>
            </a:r>
            <a:r>
              <a:rPr lang="tr-TR" sz="7400" dirty="0">
                <a:solidFill>
                  <a:srgbClr val="FFFF00"/>
                </a:solidFill>
              </a:rPr>
              <a:t>ORMAN SERTİFİKASYON ONAY PROGRAMI </a:t>
            </a:r>
            <a:r>
              <a:rPr lang="en-US" sz="7400" dirty="0">
                <a:solidFill>
                  <a:schemeClr val="tx1"/>
                </a:solidFill>
              </a:rPr>
              <a:t>)</a:t>
            </a:r>
            <a:r>
              <a:rPr lang="tr-TR" sz="7400" dirty="0"/>
              <a:t> oluşturulmuştur. </a:t>
            </a:r>
          </a:p>
        </p:txBody>
      </p:sp>
      <p:sp>
        <p:nvSpPr>
          <p:cNvPr id="7" name="2 İçerik Yer Tutucusu"/>
          <p:cNvSpPr txBox="1">
            <a:spLocks/>
          </p:cNvSpPr>
          <p:nvPr/>
        </p:nvSpPr>
        <p:spPr>
          <a:xfrm>
            <a:off x="179512" y="1482210"/>
            <a:ext cx="8286737" cy="1080120"/>
          </a:xfrm>
          <a:prstGeom prst="rect">
            <a:avLst/>
          </a:prstGeom>
          <a:gradFill>
            <a:gsLst>
              <a:gs pos="10000">
                <a:srgbClr val="00B050"/>
              </a:gs>
              <a:gs pos="100000">
                <a:schemeClr val="bg2">
                  <a:shade val="96000"/>
                  <a:satMod val="120000"/>
                  <a:lumMod val="90000"/>
                </a:schemeClr>
              </a:gs>
            </a:gsLst>
            <a:lin ang="6120000" scaled="1"/>
          </a:gra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82296" indent="0">
              <a:buNone/>
              <a:defRPr/>
            </a:pPr>
            <a:r>
              <a:rPr lang="tr-TR" sz="9600" dirty="0"/>
              <a:t>	Dünya genelinde çok sayıda sertifikasyon sistemi kullanılmaktadır. En çok bilinen ve en geniş çaplı kullanılan uluslararası sertifikasyon sistemleri şunlardır:</a:t>
            </a:r>
          </a:p>
        </p:txBody>
      </p:sp>
      <p:grpSp>
        <p:nvGrpSpPr>
          <p:cNvPr id="12" name="Grup 11"/>
          <p:cNvGrpSpPr/>
          <p:nvPr/>
        </p:nvGrpSpPr>
        <p:grpSpPr>
          <a:xfrm>
            <a:off x="211711" y="192408"/>
            <a:ext cx="7353068" cy="1220367"/>
            <a:chOff x="0" y="40107"/>
            <a:chExt cx="7353068" cy="815490"/>
          </a:xfrm>
          <a:scene3d>
            <a:camera prst="orthographicFront"/>
            <a:lightRig rig="threePt" dir="t">
              <a:rot lat="0" lon="0" rev="7500000"/>
            </a:lightRig>
          </a:scene3d>
        </p:grpSpPr>
        <p:sp>
          <p:nvSpPr>
            <p:cNvPr id="13" name="Yuvarlatılmış Dikdörtgen 12"/>
            <p:cNvSpPr/>
            <p:nvPr/>
          </p:nvSpPr>
          <p:spPr>
            <a:xfrm>
              <a:off x="0" y="40107"/>
              <a:ext cx="7353068" cy="815490"/>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5" name="Yuvarlatılmış Dikdörtgen 4"/>
            <p:cNvSpPr/>
            <p:nvPr/>
          </p:nvSpPr>
          <p:spPr>
            <a:xfrm>
              <a:off x="39809" y="79916"/>
              <a:ext cx="7273450"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defTabSz="1511300">
                <a:lnSpc>
                  <a:spcPct val="90000"/>
                </a:lnSpc>
                <a:spcBef>
                  <a:spcPct val="0"/>
                </a:spcBef>
                <a:spcAft>
                  <a:spcPct val="35000"/>
                </a:spcAft>
              </a:pPr>
              <a:r>
                <a:rPr lang="tr-TR" sz="3200" b="1" dirty="0">
                  <a:solidFill>
                    <a:prstClr val="white"/>
                  </a:solidFill>
                </a:rPr>
                <a:t>ULUSLARARASI ORMAN SERTİFİKASYON KURULUŞLARI</a:t>
              </a:r>
              <a:endParaRPr lang="tr-TR" sz="3200" dirty="0">
                <a:solidFill>
                  <a:prstClr val="white"/>
                </a:solidFill>
              </a:endParaRPr>
            </a:p>
          </p:txBody>
        </p:sp>
      </p:grpSp>
    </p:spTree>
    <p:extLst>
      <p:ext uri="{BB962C8B-B14F-4D97-AF65-F5344CB8AC3E}">
        <p14:creationId xmlns:p14="http://schemas.microsoft.com/office/powerpoint/2010/main" val="8639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fade">
                                      <p:cBhvr>
                                        <p:cTn id="21" dur="1000"/>
                                        <p:tgtEl>
                                          <p:spTgt spid="3">
                                            <p:bg/>
                                          </p:spTgt>
                                        </p:tgtEl>
                                      </p:cBhvr>
                                    </p:animEffect>
                                    <p:anim calcmode="lin" valueType="num">
                                      <p:cBhvr>
                                        <p:cTn id="22" dur="1000" fill="hold"/>
                                        <p:tgtEl>
                                          <p:spTgt spid="3">
                                            <p:bg/>
                                          </p:spTgt>
                                        </p:tgtEl>
                                        <p:attrNameLst>
                                          <p:attrName>ppt_x</p:attrName>
                                        </p:attrNameLst>
                                      </p:cBhvr>
                                      <p:tavLst>
                                        <p:tav tm="0">
                                          <p:val>
                                            <p:strVal val="#ppt_x"/>
                                          </p:val>
                                        </p:tav>
                                        <p:tav tm="100000">
                                          <p:val>
                                            <p:strVal val="#ppt_x"/>
                                          </p:val>
                                        </p:tav>
                                      </p:tavLst>
                                    </p:anim>
                                    <p:anim calcmode="lin" valueType="num">
                                      <p:cBhvr>
                                        <p:cTn id="23"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1000"/>
                                        <p:tgtEl>
                                          <p:spTgt spid="3">
                                            <p:txEl>
                                              <p:pRg st="1" end="1"/>
                                            </p:txEl>
                                          </p:spTgt>
                                        </p:tgtEl>
                                      </p:cBhvr>
                                    </p:animEffect>
                                    <p:anim calcmode="lin" valueType="num">
                                      <p:cBhvr>
                                        <p:cTn id="3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İçerik Yer Tutucusu"/>
          <p:cNvSpPr txBox="1">
            <a:spLocks/>
          </p:cNvSpPr>
          <p:nvPr/>
        </p:nvSpPr>
        <p:spPr>
          <a:xfrm>
            <a:off x="234701" y="1628800"/>
            <a:ext cx="8286737" cy="4032448"/>
          </a:xfrm>
          <a:prstGeom prst="rect">
            <a:avLst/>
          </a:prstGeom>
          <a:gradFill flip="none" rotWithShape="1">
            <a:gsLst>
              <a:gs pos="5495">
                <a:srgbClr val="28BC6B"/>
              </a:gs>
              <a:gs pos="37000">
                <a:srgbClr val="00B050"/>
              </a:gs>
              <a:gs pos="35000">
                <a:schemeClr val="accent5">
                  <a:lumMod val="0"/>
                  <a:lumOff val="100000"/>
                </a:schemeClr>
              </a:gs>
              <a:gs pos="100000">
                <a:schemeClr val="accent5">
                  <a:lumMod val="100000"/>
                </a:schemeClr>
              </a:gs>
            </a:gsLst>
            <a:path path="circle">
              <a:fillToRect l="50000" t="-80000" r="50000" b="180000"/>
            </a:path>
            <a:tileRect/>
          </a:gra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82296" indent="0">
              <a:buNone/>
              <a:defRPr/>
            </a:pPr>
            <a:r>
              <a:rPr lang="tr-TR" sz="9600" dirty="0"/>
              <a:t>	</a:t>
            </a:r>
          </a:p>
          <a:p>
            <a:pPr marL="82296" indent="0">
              <a:buNone/>
              <a:defRPr/>
            </a:pPr>
            <a:r>
              <a:rPr lang="tr-TR" sz="9600" dirty="0"/>
              <a:t>	Sertifika almak isteyen orman sahipleri/işletmeleri; bu iki bağımsız </a:t>
            </a:r>
            <a:r>
              <a:rPr lang="tr-TR" sz="9600" dirty="0">
                <a:solidFill>
                  <a:srgbClr val="FFFF00"/>
                </a:solidFill>
              </a:rPr>
              <a:t>kuruluş tarafından orman yönetimine ilişkin oluşturulmuş </a:t>
            </a:r>
            <a:r>
              <a:rPr lang="tr-TR" sz="9600" u="sng" dirty="0">
                <a:solidFill>
                  <a:srgbClr val="FFFF00"/>
                </a:solidFill>
              </a:rPr>
              <a:t>ölçüt ve göstergeleri karşılamaları durumunda </a:t>
            </a:r>
            <a:r>
              <a:rPr lang="tr-TR" sz="9600" dirty="0"/>
              <a:t>sertifikayı kullanmaya hak kazanmaktadır.</a:t>
            </a:r>
            <a:endParaRPr lang="tr-TR" sz="10400" dirty="0"/>
          </a:p>
        </p:txBody>
      </p:sp>
      <p:grpSp>
        <p:nvGrpSpPr>
          <p:cNvPr id="9" name="Grup 8"/>
          <p:cNvGrpSpPr/>
          <p:nvPr/>
        </p:nvGrpSpPr>
        <p:grpSpPr>
          <a:xfrm>
            <a:off x="228721" y="188639"/>
            <a:ext cx="7353068" cy="1080121"/>
            <a:chOff x="-31179" y="363008"/>
            <a:chExt cx="7353068" cy="721774"/>
          </a:xfrm>
          <a:scene3d>
            <a:camera prst="orthographicFront"/>
            <a:lightRig rig="threePt" dir="t">
              <a:rot lat="0" lon="0" rev="7500000"/>
            </a:lightRig>
          </a:scene3d>
        </p:grpSpPr>
        <p:sp>
          <p:nvSpPr>
            <p:cNvPr id="10" name="Yuvarlatılmış Dikdörtgen 9"/>
            <p:cNvSpPr/>
            <p:nvPr/>
          </p:nvSpPr>
          <p:spPr>
            <a:xfrm>
              <a:off x="-31179" y="363008"/>
              <a:ext cx="7353068" cy="721774"/>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1" name="Yuvarlatılmış Dikdörtgen 4"/>
            <p:cNvSpPr/>
            <p:nvPr/>
          </p:nvSpPr>
          <p:spPr>
            <a:xfrm>
              <a:off x="135637" y="459245"/>
              <a:ext cx="7186252" cy="3849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defTabSz="1511300">
                <a:lnSpc>
                  <a:spcPct val="90000"/>
                </a:lnSpc>
                <a:spcBef>
                  <a:spcPct val="0"/>
                </a:spcBef>
                <a:spcAft>
                  <a:spcPct val="35000"/>
                </a:spcAft>
              </a:pPr>
              <a:r>
                <a:rPr lang="tr-TR" sz="3200" b="1" dirty="0">
                  <a:solidFill>
                    <a:prstClr val="white"/>
                  </a:solidFill>
                </a:rPr>
                <a:t>ORMAN SERTİFİKASI NASIL ALINIR?</a:t>
              </a:r>
              <a:endParaRPr lang="tr-TR" sz="3200" dirty="0">
                <a:solidFill>
                  <a:prstClr val="white"/>
                </a:solidFill>
              </a:endParaRPr>
            </a:p>
          </p:txBody>
        </p:sp>
      </p:grpSp>
    </p:spTree>
    <p:extLst>
      <p:ext uri="{BB962C8B-B14F-4D97-AF65-F5344CB8AC3E}">
        <p14:creationId xmlns:p14="http://schemas.microsoft.com/office/powerpoint/2010/main" val="1706213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 11"/>
          <p:cNvGrpSpPr/>
          <p:nvPr/>
        </p:nvGrpSpPr>
        <p:grpSpPr>
          <a:xfrm>
            <a:off x="211711" y="192408"/>
            <a:ext cx="7353068" cy="1220367"/>
            <a:chOff x="0" y="40107"/>
            <a:chExt cx="7353068" cy="815490"/>
          </a:xfrm>
          <a:scene3d>
            <a:camera prst="orthographicFront"/>
            <a:lightRig rig="threePt" dir="t">
              <a:rot lat="0" lon="0" rev="7500000"/>
            </a:lightRig>
          </a:scene3d>
        </p:grpSpPr>
        <p:sp>
          <p:nvSpPr>
            <p:cNvPr id="13" name="Yuvarlatılmış Dikdörtgen 12"/>
            <p:cNvSpPr/>
            <p:nvPr/>
          </p:nvSpPr>
          <p:spPr>
            <a:xfrm>
              <a:off x="0" y="40107"/>
              <a:ext cx="7353068" cy="815490"/>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5" name="Yuvarlatılmış Dikdörtgen 4"/>
            <p:cNvSpPr/>
            <p:nvPr/>
          </p:nvSpPr>
          <p:spPr>
            <a:xfrm>
              <a:off x="39809" y="79916"/>
              <a:ext cx="7273450"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defTabSz="1511300">
                <a:lnSpc>
                  <a:spcPct val="90000"/>
                </a:lnSpc>
                <a:spcBef>
                  <a:spcPct val="0"/>
                </a:spcBef>
                <a:spcAft>
                  <a:spcPct val="35000"/>
                </a:spcAft>
              </a:pPr>
              <a:r>
                <a:rPr lang="tr-TR" sz="3200" b="1" dirty="0">
                  <a:solidFill>
                    <a:prstClr val="white"/>
                  </a:solidFill>
                </a:rPr>
                <a:t>Türkiye’de Orman Yönetim Sertifikası Çalışmaları</a:t>
              </a:r>
              <a:endParaRPr lang="tr-TR" sz="3200" dirty="0">
                <a:solidFill>
                  <a:prstClr val="white"/>
                </a:solidFill>
              </a:endParaRPr>
            </a:p>
          </p:txBody>
        </p:sp>
      </p:grpSp>
      <p:sp>
        <p:nvSpPr>
          <p:cNvPr id="9" name="2 İçerik Yer Tutucusu"/>
          <p:cNvSpPr>
            <a:spLocks noGrp="1"/>
          </p:cNvSpPr>
          <p:nvPr>
            <p:ph idx="1"/>
          </p:nvPr>
        </p:nvSpPr>
        <p:spPr>
          <a:xfrm>
            <a:off x="251520" y="1628800"/>
            <a:ext cx="8352928" cy="4680520"/>
          </a:xfrm>
          <a:gradFill>
            <a:gsLst>
              <a:gs pos="10000">
                <a:srgbClr val="00B050"/>
              </a:gs>
              <a:gs pos="100000">
                <a:schemeClr val="bg2">
                  <a:shade val="96000"/>
                  <a:satMod val="120000"/>
                  <a:lumMod val="90000"/>
                </a:schemeClr>
              </a:gs>
            </a:gsLst>
            <a:lin ang="612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ormAutofit fontScale="55000" lnSpcReduction="20000"/>
          </a:bodyPr>
          <a:lstStyle/>
          <a:p>
            <a:pPr marL="82296" indent="0">
              <a:buNone/>
              <a:defRPr/>
            </a:pPr>
            <a:r>
              <a:rPr lang="tr-TR" sz="6600" dirty="0"/>
              <a:t>	</a:t>
            </a:r>
            <a:r>
              <a:rPr lang="tr-TR" sz="7400" dirty="0" err="1">
                <a:solidFill>
                  <a:srgbClr val="FFFF00"/>
                </a:solidFill>
              </a:rPr>
              <a:t>OGM’nün</a:t>
            </a:r>
            <a:r>
              <a:rPr lang="tr-TR" sz="7400" dirty="0">
                <a:solidFill>
                  <a:srgbClr val="FFFF00"/>
                </a:solidFill>
              </a:rPr>
              <a:t> FSC TERCİH NEDENİ…</a:t>
            </a:r>
          </a:p>
          <a:p>
            <a:pPr marL="82296" indent="0">
              <a:buNone/>
              <a:defRPr/>
            </a:pPr>
            <a:r>
              <a:rPr lang="tr-TR" sz="7400" dirty="0">
                <a:solidFill>
                  <a:srgbClr val="FFFF00"/>
                </a:solidFill>
              </a:rPr>
              <a:t>	</a:t>
            </a:r>
            <a:r>
              <a:rPr lang="tr-TR" sz="7400" dirty="0"/>
              <a:t>PEFC sertifikası için Türkiye için oluşturulmuş ulusal sertifika standartlarının bulunmaması ve </a:t>
            </a:r>
            <a:r>
              <a:rPr lang="tr-TR" sz="7400" u="sng" dirty="0">
                <a:solidFill>
                  <a:srgbClr val="FFFF00"/>
                </a:solidFill>
              </a:rPr>
              <a:t>Avrupa ülkelerinde ve Türkiye’de FSC sertifikalı hammadde talebinin daha fazla olmasından </a:t>
            </a:r>
            <a:r>
              <a:rPr lang="tr-TR" sz="7400" dirty="0"/>
              <a:t>kaynaklanmaktadır.</a:t>
            </a:r>
          </a:p>
        </p:txBody>
      </p:sp>
    </p:spTree>
    <p:extLst>
      <p:ext uri="{BB962C8B-B14F-4D97-AF65-F5344CB8AC3E}">
        <p14:creationId xmlns:p14="http://schemas.microsoft.com/office/powerpoint/2010/main" val="15340674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bg/>
                                          </p:spTgt>
                                        </p:tgtEl>
                                        <p:attrNameLst>
                                          <p:attrName>style.visibility</p:attrName>
                                        </p:attrNameLst>
                                      </p:cBhvr>
                                      <p:to>
                                        <p:strVal val="visible"/>
                                      </p:to>
                                    </p:set>
                                    <p:animEffect transition="in" filter="fade">
                                      <p:cBhvr>
                                        <p:cTn id="14" dur="1000"/>
                                        <p:tgtEl>
                                          <p:spTgt spid="9">
                                            <p:bg/>
                                          </p:spTgt>
                                        </p:tgtEl>
                                      </p:cBhvr>
                                    </p:animEffect>
                                    <p:anim calcmode="lin" valueType="num">
                                      <p:cBhvr>
                                        <p:cTn id="15" dur="1000" fill="hold"/>
                                        <p:tgtEl>
                                          <p:spTgt spid="9">
                                            <p:bg/>
                                          </p:spTgt>
                                        </p:tgtEl>
                                        <p:attrNameLst>
                                          <p:attrName>ppt_x</p:attrName>
                                        </p:attrNameLst>
                                      </p:cBhvr>
                                      <p:tavLst>
                                        <p:tav tm="0">
                                          <p:val>
                                            <p:strVal val="#ppt_x"/>
                                          </p:val>
                                        </p:tav>
                                        <p:tav tm="100000">
                                          <p:val>
                                            <p:strVal val="#ppt_x"/>
                                          </p:val>
                                        </p:tav>
                                      </p:tavLst>
                                    </p:anim>
                                    <p:anim calcmode="lin" valueType="num">
                                      <p:cBhvr>
                                        <p:cTn id="16" dur="1000" fill="hold"/>
                                        <p:tgtEl>
                                          <p:spTgt spid="9">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1000"/>
                                        <p:tgtEl>
                                          <p:spTgt spid="9">
                                            <p:txEl>
                                              <p:pRg st="1" end="1"/>
                                            </p:txEl>
                                          </p:spTgt>
                                        </p:tgtEl>
                                      </p:cBhvr>
                                    </p:animEffect>
                                    <p:anim calcmode="lin" valueType="num">
                                      <p:cBhvr>
                                        <p:cTn id="2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628800"/>
            <a:ext cx="8214728" cy="4824536"/>
          </a:xfrm>
          <a:gradFill flip="none" rotWithShape="1">
            <a:gsLst>
              <a:gs pos="1000">
                <a:srgbClr val="00B050"/>
              </a:gs>
              <a:gs pos="0">
                <a:schemeClr val="accent1">
                  <a:lumMod val="89000"/>
                </a:schemeClr>
              </a:gs>
              <a:gs pos="0">
                <a:schemeClr val="bg1"/>
              </a:gs>
              <a:gs pos="87000">
                <a:schemeClr val="bg1"/>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ormAutofit fontScale="32500" lnSpcReduction="20000"/>
          </a:bodyPr>
          <a:lstStyle/>
          <a:p>
            <a:pPr marL="82296" indent="0">
              <a:buNone/>
              <a:defRPr/>
            </a:pPr>
            <a:r>
              <a:rPr lang="tr-TR" sz="6600" dirty="0"/>
              <a:t>	Türkiye’de, Orman Genel Müdürlüğü, FSC Sertifikalandırma sistemini tercih ederek 2010 yılından günümüze kadarki süreçte ; </a:t>
            </a:r>
          </a:p>
          <a:p>
            <a:pPr marL="82296" indent="0">
              <a:buNone/>
              <a:defRPr/>
            </a:pPr>
            <a:r>
              <a:rPr lang="tr-TR" sz="6600" dirty="0"/>
              <a:t>	Öncelikle pilot bölge olarak 2011’de Bolu-Aladağ OİŞ ve  2012’de Kastamonu Daday OİM ve sonrasında 2013-2014’de Bursa, İstanbul, Zonguldak Orman Bölge Müdürlükleri sorumluluk alanındaki bazı şeflik ve işletme Müdürlükleri ;</a:t>
            </a:r>
          </a:p>
          <a:p>
            <a:pPr marL="82296" indent="0">
              <a:buNone/>
              <a:defRPr/>
            </a:pPr>
            <a:r>
              <a:rPr lang="tr-TR" sz="6600" dirty="0"/>
              <a:t>	Yine 2012 yılında Muğla OBM sorumluluk alanında  FSC orman yönetim sertifikası alınarak, Türkiye’deki FSC orman yönetim sertifikasına sahip ormanlık alan miktarı 2.346.798 ha ulaşmıştır.(FSC,2014) Sertifikalı alanların yaklaşık yarısı Muğla Orman Bölge Müdürlüğü sorumluluk alanında olup, bağlı tüm İşletme Müdürlükleri FSC orman yönetim sertifikasına sahiptir.</a:t>
            </a:r>
          </a:p>
          <a:p>
            <a:pPr marL="82296" indent="0">
              <a:buNone/>
              <a:defRPr/>
            </a:pPr>
            <a:r>
              <a:rPr lang="tr-TR" sz="6600" dirty="0"/>
              <a:t>	2018 yılında Antalya ve Adana </a:t>
            </a:r>
            <a:r>
              <a:rPr lang="tr-TR" sz="6600" dirty="0" err="1"/>
              <a:t>OBM’lükleri</a:t>
            </a:r>
            <a:r>
              <a:rPr lang="tr-TR" sz="6600" dirty="0"/>
              <a:t> programa alınmış ,</a:t>
            </a:r>
          </a:p>
          <a:p>
            <a:pPr marL="82296" indent="0">
              <a:buNone/>
              <a:defRPr/>
            </a:pPr>
            <a:r>
              <a:rPr lang="tr-TR" sz="6600" dirty="0"/>
              <a:t>	2019 yılında da </a:t>
            </a:r>
            <a:r>
              <a:rPr lang="tr-TR" sz="6600" dirty="0" err="1"/>
              <a:t>Mersin,Balıkesir</a:t>
            </a:r>
            <a:r>
              <a:rPr lang="tr-TR" sz="6600" dirty="0"/>
              <a:t> ve Çanakkale </a:t>
            </a:r>
            <a:r>
              <a:rPr lang="tr-TR" sz="6600" dirty="0" err="1"/>
              <a:t>OBM’lüklerinin</a:t>
            </a:r>
            <a:r>
              <a:rPr lang="tr-TR" sz="6600" dirty="0"/>
              <a:t> sertifikalandırılması planlanmaktadır.</a:t>
            </a:r>
            <a:endParaRPr lang="tr-TR" sz="9600" dirty="0"/>
          </a:p>
        </p:txBody>
      </p:sp>
      <p:grpSp>
        <p:nvGrpSpPr>
          <p:cNvPr id="8" name="Grup 7"/>
          <p:cNvGrpSpPr/>
          <p:nvPr/>
        </p:nvGrpSpPr>
        <p:grpSpPr>
          <a:xfrm>
            <a:off x="251520" y="260648"/>
            <a:ext cx="7353068" cy="1220367"/>
            <a:chOff x="0" y="40107"/>
            <a:chExt cx="7353068" cy="815490"/>
          </a:xfrm>
          <a:scene3d>
            <a:camera prst="orthographicFront"/>
            <a:lightRig rig="threePt" dir="t">
              <a:rot lat="0" lon="0" rev="7500000"/>
            </a:lightRig>
          </a:scene3d>
        </p:grpSpPr>
        <p:sp>
          <p:nvSpPr>
            <p:cNvPr id="9" name="Yuvarlatılmış Dikdörtgen 8"/>
            <p:cNvSpPr/>
            <p:nvPr/>
          </p:nvSpPr>
          <p:spPr>
            <a:xfrm>
              <a:off x="0" y="40107"/>
              <a:ext cx="7353068" cy="815490"/>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0" name="Yuvarlatılmış Dikdörtgen 4"/>
            <p:cNvSpPr/>
            <p:nvPr/>
          </p:nvSpPr>
          <p:spPr>
            <a:xfrm>
              <a:off x="39809" y="79916"/>
              <a:ext cx="7273450"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defTabSz="1511300">
                <a:lnSpc>
                  <a:spcPct val="90000"/>
                </a:lnSpc>
                <a:spcBef>
                  <a:spcPct val="0"/>
                </a:spcBef>
                <a:spcAft>
                  <a:spcPct val="35000"/>
                </a:spcAft>
              </a:pPr>
              <a:r>
                <a:rPr lang="tr-TR" sz="3200" b="1" dirty="0">
                  <a:solidFill>
                    <a:prstClr val="white"/>
                  </a:solidFill>
                </a:rPr>
                <a:t>Türkiye’de Orman Yönetim Sertifikası Çalışmaları</a:t>
              </a:r>
              <a:endParaRPr lang="tr-TR" sz="3200" dirty="0">
                <a:solidFill>
                  <a:prstClr val="white"/>
                </a:solidFill>
              </a:endParaRPr>
            </a:p>
          </p:txBody>
        </p:sp>
      </p:grpSp>
    </p:spTree>
    <p:extLst>
      <p:ext uri="{BB962C8B-B14F-4D97-AF65-F5344CB8AC3E}">
        <p14:creationId xmlns:p14="http://schemas.microsoft.com/office/powerpoint/2010/main" val="34554059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85328" y="1412776"/>
            <a:ext cx="8563135" cy="5112568"/>
          </a:xfrm>
          <a:gradFill flip="none" rotWithShape="1">
            <a:gsLst>
              <a:gs pos="47000">
                <a:srgbClr val="00B050"/>
              </a:gs>
              <a:gs pos="100000">
                <a:schemeClr val="accent5">
                  <a:lumMod val="95000"/>
                  <a:lumOff val="5000"/>
                </a:schemeClr>
              </a:gs>
              <a:gs pos="90000">
                <a:schemeClr val="accent5">
                  <a:lumMod val="60000"/>
                </a:schemeClr>
              </a:gs>
            </a:gsLst>
            <a:path path="circle">
              <a:fillToRect l="50000" t="130000" r="50000" b="-3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ormAutofit fontScale="40000" lnSpcReduction="20000"/>
          </a:bodyPr>
          <a:lstStyle/>
          <a:p>
            <a:pPr marL="0" indent="0" fontAlgn="base">
              <a:buNone/>
            </a:pPr>
            <a:r>
              <a:rPr lang="tr-TR" sz="6600" dirty="0"/>
              <a:t>	</a:t>
            </a:r>
            <a:r>
              <a:rPr lang="tr-TR" sz="7000" dirty="0"/>
              <a:t>1990 yılında Kaliforniya’da bir araya gelen orman ürünleri üreticileri, dağıtıcıları, kullanıcıları ve çevre ve insan hakları konusunda çalışan sivil toplum kuruluşları sorumlu ve sürdürülebilir bir orman yönetimi için bir girişim başlattılar. </a:t>
            </a:r>
          </a:p>
          <a:p>
            <a:pPr marL="0" indent="0" fontAlgn="base">
              <a:buNone/>
            </a:pPr>
            <a:r>
              <a:rPr lang="tr-TR" sz="7000" dirty="0"/>
              <a:t>	</a:t>
            </a:r>
            <a:r>
              <a:rPr lang="tr-TR" sz="7000" u="sng" dirty="0"/>
              <a:t>Üyelik tabanına dayalı</a:t>
            </a:r>
            <a:r>
              <a:rPr lang="tr-TR" sz="7000" dirty="0"/>
              <a:t>, </a:t>
            </a:r>
            <a:r>
              <a:rPr lang="tr-TR" sz="7000" u="sng" dirty="0">
                <a:solidFill>
                  <a:srgbClr val="FFFF00"/>
                </a:solidFill>
              </a:rPr>
              <a:t>kar amacı gütmeyen </a:t>
            </a:r>
            <a:r>
              <a:rPr lang="tr-TR" sz="8600" dirty="0"/>
              <a:t>FSC </a:t>
            </a:r>
            <a:r>
              <a:rPr lang="tr-TR" sz="7000" dirty="0"/>
              <a:t>(Orman Yönetim Konseyi) orman yönetim sistemlerinin yaygınlaştırılmasını ve </a:t>
            </a:r>
            <a:r>
              <a:rPr lang="tr-TR" sz="7000" u="sng" dirty="0">
                <a:solidFill>
                  <a:srgbClr val="FFFF00"/>
                </a:solidFill>
              </a:rPr>
              <a:t>insanların bir araya gelerek kötü orman politikalarının engellenmesi için çalışmasını ilke edinen </a:t>
            </a:r>
            <a:r>
              <a:rPr lang="tr-TR" sz="7000" dirty="0"/>
              <a:t>bir kuruluş olarak ortaya çıktı. </a:t>
            </a:r>
          </a:p>
          <a:p>
            <a:pPr marL="0" indent="0" fontAlgn="base">
              <a:buNone/>
            </a:pPr>
            <a:r>
              <a:rPr lang="tr-TR" sz="7000" dirty="0"/>
              <a:t>	Zamanla Merkezi Bonn’da ve Asya, Avrupa, Kuzey ve Güney Amerika’da bölge temsilcilikleri olan </a:t>
            </a:r>
            <a:r>
              <a:rPr lang="tr-TR" sz="7000" u="sng" dirty="0">
                <a:solidFill>
                  <a:srgbClr val="FFFF00"/>
                </a:solidFill>
              </a:rPr>
              <a:t>uluslararası bir kuruluş </a:t>
            </a:r>
            <a:r>
              <a:rPr lang="tr-TR" sz="7000" dirty="0"/>
              <a:t>haline geldi. </a:t>
            </a:r>
          </a:p>
        </p:txBody>
      </p:sp>
      <p:graphicFrame>
        <p:nvGraphicFramePr>
          <p:cNvPr id="14" name="Diyagram 13"/>
          <p:cNvGraphicFramePr/>
          <p:nvPr>
            <p:extLst/>
          </p:nvPr>
        </p:nvGraphicFramePr>
        <p:xfrm>
          <a:off x="107504" y="332656"/>
          <a:ext cx="7353069"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up 4"/>
          <p:cNvGrpSpPr/>
          <p:nvPr/>
        </p:nvGrpSpPr>
        <p:grpSpPr>
          <a:xfrm>
            <a:off x="103555" y="404664"/>
            <a:ext cx="7353068" cy="815490"/>
            <a:chOff x="0" y="40107"/>
            <a:chExt cx="7353068" cy="815490"/>
          </a:xfrm>
          <a:scene3d>
            <a:camera prst="orthographicFront"/>
            <a:lightRig rig="threePt" dir="t">
              <a:rot lat="0" lon="0" rev="7500000"/>
            </a:lightRig>
          </a:scene3d>
        </p:grpSpPr>
        <p:sp>
          <p:nvSpPr>
            <p:cNvPr id="6" name="Yuvarlatılmış Dikdörtgen 5"/>
            <p:cNvSpPr/>
            <p:nvPr/>
          </p:nvSpPr>
          <p:spPr>
            <a:xfrm>
              <a:off x="0" y="40107"/>
              <a:ext cx="7353068" cy="815490"/>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8" name="Yuvarlatılmış Dikdörtgen 4"/>
            <p:cNvSpPr/>
            <p:nvPr/>
          </p:nvSpPr>
          <p:spPr>
            <a:xfrm>
              <a:off x="39809" y="79916"/>
              <a:ext cx="7273450"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defTabSz="1511300">
                <a:lnSpc>
                  <a:spcPct val="90000"/>
                </a:lnSpc>
                <a:spcBef>
                  <a:spcPct val="0"/>
                </a:spcBef>
                <a:spcAft>
                  <a:spcPct val="35000"/>
                </a:spcAft>
              </a:pPr>
              <a:r>
                <a:rPr lang="tr-TR" sz="3400" b="1" dirty="0">
                  <a:solidFill>
                    <a:prstClr val="white"/>
                  </a:solidFill>
                </a:rPr>
                <a:t>FSC’NİN DOĞUŞU….</a:t>
              </a:r>
              <a:endParaRPr lang="tr-TR" sz="3400" dirty="0">
                <a:solidFill>
                  <a:prstClr val="white"/>
                </a:solidFill>
              </a:endParaRPr>
            </a:p>
          </p:txBody>
        </p:sp>
      </p:grpSp>
    </p:spTree>
    <p:extLst>
      <p:ext uri="{BB962C8B-B14F-4D97-AF65-F5344CB8AC3E}">
        <p14:creationId xmlns:p14="http://schemas.microsoft.com/office/powerpoint/2010/main" val="26267820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1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504" y="1268760"/>
            <a:ext cx="8557283" cy="5328592"/>
          </a:xfrm>
          <a:gradFill flip="none" rotWithShape="1">
            <a:gsLst>
              <a:gs pos="0">
                <a:srgbClr val="00B050"/>
              </a:gs>
              <a:gs pos="100000">
                <a:schemeClr val="bg1"/>
              </a:gs>
            </a:gsLst>
            <a:path path="circle">
              <a:fillToRect l="50000" t="130000" r="50000" b="-3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ormAutofit fontScale="25000" lnSpcReduction="20000"/>
          </a:bodyPr>
          <a:lstStyle/>
          <a:p>
            <a:pPr marL="0" indent="0" fontAlgn="base">
              <a:buNone/>
            </a:pPr>
            <a:r>
              <a:rPr lang="tr-TR" sz="9600" i="1" dirty="0">
                <a:solidFill>
                  <a:srgbClr val="FFFF00"/>
                </a:solidFill>
              </a:rPr>
              <a:t>	</a:t>
            </a:r>
            <a:r>
              <a:rPr lang="tr-TR" sz="9600" b="1" i="1" dirty="0">
                <a:solidFill>
                  <a:srgbClr val="FFFF00"/>
                </a:solidFill>
              </a:rPr>
              <a:t>FSC,</a:t>
            </a:r>
            <a:r>
              <a:rPr lang="tr-TR" sz="9600" i="1" dirty="0">
                <a:solidFill>
                  <a:srgbClr val="FFFF00"/>
                </a:solidFill>
              </a:rPr>
              <a:t> </a:t>
            </a:r>
            <a:r>
              <a:rPr lang="tr-TR" sz="9600" i="1" u="sng" dirty="0">
                <a:solidFill>
                  <a:srgbClr val="C00000"/>
                </a:solidFill>
              </a:rPr>
              <a:t>dünya ormanlarının sorumlu yönetimini desteklemek için </a:t>
            </a:r>
            <a:r>
              <a:rPr lang="tr-TR" sz="9600" i="1" dirty="0">
                <a:solidFill>
                  <a:srgbClr val="FFFF00"/>
                </a:solidFill>
              </a:rPr>
              <a:t>kurulan:</a:t>
            </a:r>
          </a:p>
          <a:p>
            <a:pPr fontAlgn="base">
              <a:buFont typeface="Wingdings" panose="05000000000000000000" pitchFamily="2" charset="2"/>
              <a:buChar char="Ø"/>
            </a:pPr>
            <a:r>
              <a:rPr lang="tr-TR" sz="12800" i="1" u="sng" dirty="0">
                <a:solidFill>
                  <a:srgbClr val="FFFF00"/>
                </a:solidFill>
              </a:rPr>
              <a:t>bağımsız, </a:t>
            </a:r>
          </a:p>
          <a:p>
            <a:pPr fontAlgn="base">
              <a:buFont typeface="Wingdings" panose="05000000000000000000" pitchFamily="2" charset="2"/>
              <a:buChar char="Ø"/>
            </a:pPr>
            <a:r>
              <a:rPr lang="tr-TR" sz="12800" i="1" u="sng" dirty="0">
                <a:solidFill>
                  <a:srgbClr val="FFFF00"/>
                </a:solidFill>
              </a:rPr>
              <a:t>kar amacı gütmeyen,</a:t>
            </a:r>
          </a:p>
          <a:p>
            <a:pPr fontAlgn="base">
              <a:buFont typeface="Wingdings" panose="05000000000000000000" pitchFamily="2" charset="2"/>
              <a:buChar char="Ø"/>
            </a:pPr>
            <a:r>
              <a:rPr lang="tr-TR" sz="12800" i="1" u="sng" dirty="0">
                <a:solidFill>
                  <a:srgbClr val="FFFF00"/>
                </a:solidFill>
              </a:rPr>
              <a:t> hükümet dışı ,</a:t>
            </a:r>
          </a:p>
          <a:p>
            <a:pPr fontAlgn="base">
              <a:buFont typeface="Wingdings" panose="05000000000000000000" pitchFamily="2" charset="2"/>
              <a:buChar char="Ø"/>
            </a:pPr>
            <a:r>
              <a:rPr lang="tr-TR" sz="12800" i="1" u="sng" dirty="0">
                <a:solidFill>
                  <a:srgbClr val="FFFF00"/>
                </a:solidFill>
              </a:rPr>
              <a:t>bir çok </a:t>
            </a:r>
            <a:r>
              <a:rPr lang="tr-TR" sz="12800" i="1" u="sng" dirty="0" err="1">
                <a:solidFill>
                  <a:srgbClr val="FFFF00"/>
                </a:solidFill>
              </a:rPr>
              <a:t>paydaşlı</a:t>
            </a:r>
            <a:r>
              <a:rPr lang="tr-TR" sz="12800" i="1" u="sng" dirty="0">
                <a:solidFill>
                  <a:srgbClr val="FFFF00"/>
                </a:solidFill>
              </a:rPr>
              <a:t> bir organizasyondur…</a:t>
            </a:r>
          </a:p>
          <a:p>
            <a:pPr marL="0" indent="0" fontAlgn="base">
              <a:buNone/>
            </a:pPr>
            <a:r>
              <a:rPr lang="tr-TR" sz="9600" i="1" dirty="0">
                <a:solidFill>
                  <a:srgbClr val="FFFF00"/>
                </a:solidFill>
              </a:rPr>
              <a:t>	</a:t>
            </a:r>
            <a:r>
              <a:rPr lang="tr-TR" sz="9600" i="1" dirty="0">
                <a:solidFill>
                  <a:srgbClr val="FFC000"/>
                </a:solidFill>
              </a:rPr>
              <a:t>Bugün, FSC dünyadaki sorumlu orman yönetiminin lider sertifikalandırma sistemidir. </a:t>
            </a:r>
          </a:p>
          <a:p>
            <a:pPr marL="0" indent="0" fontAlgn="base">
              <a:buNone/>
            </a:pPr>
            <a:r>
              <a:rPr lang="tr-TR" sz="9600" i="1" dirty="0">
                <a:solidFill>
                  <a:schemeClr val="tx1"/>
                </a:solidFill>
              </a:rPr>
              <a:t>	…ve </a:t>
            </a:r>
            <a:r>
              <a:rPr lang="tr-TR" sz="9600" b="1" i="1" dirty="0">
                <a:solidFill>
                  <a:schemeClr val="tx1"/>
                </a:solidFill>
              </a:rPr>
              <a:t>FSC,</a:t>
            </a:r>
            <a:r>
              <a:rPr lang="tr-TR" sz="9600" i="1" dirty="0">
                <a:solidFill>
                  <a:schemeClr val="tx1"/>
                </a:solidFill>
              </a:rPr>
              <a:t> </a:t>
            </a:r>
            <a:r>
              <a:rPr lang="tr-TR" sz="9600" i="1" u="sng" dirty="0">
                <a:solidFill>
                  <a:schemeClr val="tx1"/>
                </a:solidFill>
              </a:rPr>
              <a:t>kötü ormancılık uygulamalarının yarattığı sorunlara çözümler bulmak için insanları bir araya getirerek çalışır.</a:t>
            </a:r>
            <a:endParaRPr lang="tr-TR" sz="7000" b="1" u="sng" dirty="0">
              <a:solidFill>
                <a:schemeClr val="tx1"/>
              </a:solidFill>
            </a:endParaRPr>
          </a:p>
        </p:txBody>
      </p:sp>
      <p:grpSp>
        <p:nvGrpSpPr>
          <p:cNvPr id="5" name="Grup 4"/>
          <p:cNvGrpSpPr/>
          <p:nvPr/>
        </p:nvGrpSpPr>
        <p:grpSpPr>
          <a:xfrm>
            <a:off x="2483768" y="325398"/>
            <a:ext cx="3816424" cy="727337"/>
            <a:chOff x="0" y="40107"/>
            <a:chExt cx="4324429" cy="815490"/>
          </a:xfrm>
          <a:scene3d>
            <a:camera prst="orthographicFront"/>
            <a:lightRig rig="threePt" dir="t">
              <a:rot lat="0" lon="0" rev="7500000"/>
            </a:lightRig>
          </a:scene3d>
        </p:grpSpPr>
        <p:sp>
          <p:nvSpPr>
            <p:cNvPr id="6" name="Yuvarlatılmış Dikdörtgen 5"/>
            <p:cNvSpPr/>
            <p:nvPr/>
          </p:nvSpPr>
          <p:spPr>
            <a:xfrm>
              <a:off x="0" y="40107"/>
              <a:ext cx="4324429" cy="815490"/>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8" name="Yuvarlatılmış Dikdörtgen 4"/>
            <p:cNvSpPr/>
            <p:nvPr/>
          </p:nvSpPr>
          <p:spPr>
            <a:xfrm>
              <a:off x="3949" y="79916"/>
              <a:ext cx="4320480"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defTabSz="1511300">
                <a:lnSpc>
                  <a:spcPct val="90000"/>
                </a:lnSpc>
                <a:spcBef>
                  <a:spcPct val="0"/>
                </a:spcBef>
                <a:spcAft>
                  <a:spcPct val="35000"/>
                </a:spcAft>
              </a:pPr>
              <a:r>
                <a:rPr lang="tr-TR" sz="3400" b="1" dirty="0">
                  <a:solidFill>
                    <a:prstClr val="white"/>
                  </a:solidFill>
                </a:rPr>
                <a:t>FSC NEDİR???</a:t>
              </a:r>
              <a:endParaRPr lang="tr-TR" sz="3400" dirty="0">
                <a:solidFill>
                  <a:prstClr val="white"/>
                </a:solidFill>
              </a:endParaRPr>
            </a:p>
          </p:txBody>
        </p:sp>
      </p:grpSp>
      <p:sp>
        <p:nvSpPr>
          <p:cNvPr id="2" name="Konuşma Balonu: Oval 1">
            <a:extLst>
              <a:ext uri="{FF2B5EF4-FFF2-40B4-BE49-F238E27FC236}">
                <a16:creationId xmlns:a16="http://schemas.microsoft.com/office/drawing/2014/main" id="{CD4E89C6-7EEC-4364-8DCA-D69D2F5429DC}"/>
              </a:ext>
            </a:extLst>
          </p:cNvPr>
          <p:cNvSpPr/>
          <p:nvPr/>
        </p:nvSpPr>
        <p:spPr>
          <a:xfrm>
            <a:off x="6372200" y="244794"/>
            <a:ext cx="2534683" cy="888543"/>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bg1"/>
                </a:solidFill>
                <a:latin typeface="Comic Sans MS" panose="030F0702030302020204" pitchFamily="66" charset="0"/>
              </a:rPr>
              <a:t>FSC RESMİ SİTESİNDEN…    </a:t>
            </a:r>
            <a:r>
              <a:rPr lang="tr-TR" sz="1400" dirty="0">
                <a:solidFill>
                  <a:srgbClr val="0070C0"/>
                </a:solidFill>
                <a:latin typeface="Comic Sans MS" panose="030F0702030302020204" pitchFamily="66" charset="0"/>
              </a:rPr>
              <a:t>www.fsc.org</a:t>
            </a:r>
          </a:p>
        </p:txBody>
      </p:sp>
    </p:spTree>
    <p:extLst>
      <p:ext uri="{BB962C8B-B14F-4D97-AF65-F5344CB8AC3E}">
        <p14:creationId xmlns:p14="http://schemas.microsoft.com/office/powerpoint/2010/main" val="12999228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70" fill="hold">
                                          <p:stCondLst>
                                            <p:cond delay="0"/>
                                          </p:stCondLst>
                                        </p:cTn>
                                        <p:tgtEl>
                                          <p:spTgt spid="5"/>
                                        </p:tgtEl>
                                        <p:attrNameLst>
                                          <p:attrName>r</p:attrName>
                                        </p:attrNameLst>
                                      </p:cBhvr>
                                    </p:animRot>
                                    <p:animRot by="-240000">
                                      <p:cBhvr>
                                        <p:cTn id="7" dur="140" fill="hold">
                                          <p:stCondLst>
                                            <p:cond delay="140"/>
                                          </p:stCondLst>
                                        </p:cTn>
                                        <p:tgtEl>
                                          <p:spTgt spid="5"/>
                                        </p:tgtEl>
                                        <p:attrNameLst>
                                          <p:attrName>r</p:attrName>
                                        </p:attrNameLst>
                                      </p:cBhvr>
                                    </p:animRot>
                                    <p:animRot by="240000">
                                      <p:cBhvr>
                                        <p:cTn id="8" dur="140" fill="hold">
                                          <p:stCondLst>
                                            <p:cond delay="280"/>
                                          </p:stCondLst>
                                        </p:cTn>
                                        <p:tgtEl>
                                          <p:spTgt spid="5"/>
                                        </p:tgtEl>
                                        <p:attrNameLst>
                                          <p:attrName>r</p:attrName>
                                        </p:attrNameLst>
                                      </p:cBhvr>
                                    </p:animRot>
                                    <p:animRot by="-240000">
                                      <p:cBhvr>
                                        <p:cTn id="9" dur="140" fill="hold">
                                          <p:stCondLst>
                                            <p:cond delay="420"/>
                                          </p:stCondLst>
                                        </p:cTn>
                                        <p:tgtEl>
                                          <p:spTgt spid="5"/>
                                        </p:tgtEl>
                                        <p:attrNameLst>
                                          <p:attrName>r</p:attrName>
                                        </p:attrNameLst>
                                      </p:cBhvr>
                                    </p:animRot>
                                    <p:animRot by="120000">
                                      <p:cBhvr>
                                        <p:cTn id="10" dur="140" fill="hold">
                                          <p:stCondLst>
                                            <p:cond delay="56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animEffect transition="in" filter="fade">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grpId="0" nodeType="clickEffect">
                                  <p:stCondLst>
                                    <p:cond delay="0"/>
                                  </p:stCondLst>
                                  <p:childTnLst>
                                    <p:animScale>
                                      <p:cBhvr>
                                        <p:cTn id="21" dur="1100" fill="hold"/>
                                        <p:tgtEl>
                                          <p:spTgt spid="2"/>
                                        </p:tgtEl>
                                      </p:cBhvr>
                                      <p:by x="150000" y="150000"/>
                                    </p:animScale>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3555" y="1292162"/>
            <a:ext cx="8557283" cy="5328592"/>
          </a:xfrm>
          <a:gradFill>
            <a:gsLst>
              <a:gs pos="63000">
                <a:srgbClr val="00B050"/>
              </a:gs>
              <a:gs pos="100000">
                <a:schemeClr val="bg2">
                  <a:shade val="96000"/>
                  <a:satMod val="120000"/>
                  <a:lumMod val="90000"/>
                </a:schemeClr>
              </a:gs>
            </a:gsLst>
            <a:lin ang="612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ormAutofit fontScale="25000" lnSpcReduction="20000"/>
          </a:bodyPr>
          <a:lstStyle/>
          <a:p>
            <a:pPr marL="0" indent="0" fontAlgn="base">
              <a:buNone/>
            </a:pPr>
            <a:r>
              <a:rPr lang="tr-TR" sz="9600" i="1" dirty="0">
                <a:solidFill>
                  <a:srgbClr val="FFFF00"/>
                </a:solidFill>
              </a:rPr>
              <a:t>Kar amacı güdülmeksizin  </a:t>
            </a:r>
          </a:p>
          <a:p>
            <a:pPr marL="0" indent="0" fontAlgn="base">
              <a:buNone/>
            </a:pPr>
            <a:r>
              <a:rPr lang="tr-TR" sz="9600" b="1" i="1" dirty="0">
                <a:solidFill>
                  <a:srgbClr val="FFFF00"/>
                </a:solidFill>
              </a:rPr>
              <a:t>	</a:t>
            </a:r>
            <a:r>
              <a:rPr lang="tr-TR" sz="12800" b="1" i="1" dirty="0">
                <a:solidFill>
                  <a:srgbClr val="FFFF00"/>
                </a:solidFill>
              </a:rPr>
              <a:t>DÜNYA ORMANLARININ </a:t>
            </a:r>
            <a:r>
              <a:rPr lang="tr-TR" sz="12800" i="1" dirty="0">
                <a:solidFill>
                  <a:srgbClr val="FFFF00"/>
                </a:solidFill>
              </a:rPr>
              <a:t>; </a:t>
            </a:r>
          </a:p>
          <a:p>
            <a:pPr marL="0" indent="0" fontAlgn="base">
              <a:buNone/>
            </a:pPr>
            <a:r>
              <a:rPr lang="tr-TR" sz="6600" i="1" dirty="0">
                <a:solidFill>
                  <a:srgbClr val="FFFF00"/>
                </a:solidFill>
              </a:rPr>
              <a:t> </a:t>
            </a:r>
          </a:p>
          <a:p>
            <a:pPr marL="0" indent="0" fontAlgn="base">
              <a:buNone/>
            </a:pPr>
            <a:r>
              <a:rPr lang="tr-TR" sz="6600" i="1" dirty="0"/>
              <a:t>	</a:t>
            </a:r>
            <a:r>
              <a:rPr lang="tr-TR" sz="14400" b="1" i="1" u="sng" dirty="0">
                <a:solidFill>
                  <a:srgbClr val="C00000"/>
                </a:solidFill>
              </a:rPr>
              <a:t>ÇEVREYE UYGUN</a:t>
            </a:r>
            <a:endParaRPr lang="tr-TR" sz="14400" b="1" i="1" dirty="0">
              <a:solidFill>
                <a:srgbClr val="C00000"/>
              </a:solidFill>
            </a:endParaRPr>
          </a:p>
          <a:p>
            <a:pPr marL="0" indent="0" fontAlgn="base">
              <a:buNone/>
            </a:pPr>
            <a:r>
              <a:rPr lang="tr-TR" sz="14400" i="1" dirty="0"/>
              <a:t>			</a:t>
            </a:r>
            <a:r>
              <a:rPr lang="tr-TR" sz="14400" b="1" i="1" u="sng" dirty="0">
                <a:solidFill>
                  <a:srgbClr val="002060"/>
                </a:solidFill>
              </a:rPr>
              <a:t>SOSYAL AÇIDAN FAYDALI</a:t>
            </a:r>
            <a:endParaRPr lang="tr-TR" sz="14400" b="1" i="1" dirty="0">
              <a:solidFill>
                <a:srgbClr val="002060"/>
              </a:solidFill>
            </a:endParaRPr>
          </a:p>
          <a:p>
            <a:pPr marL="0" indent="0" fontAlgn="base">
              <a:buNone/>
            </a:pPr>
            <a:r>
              <a:rPr lang="tr-TR" sz="14400" i="1" dirty="0"/>
              <a:t>			 		</a:t>
            </a:r>
            <a:r>
              <a:rPr lang="tr-TR" sz="14400" b="1" i="1" u="sng" dirty="0">
                <a:solidFill>
                  <a:srgbClr val="00B0F0"/>
                </a:solidFill>
              </a:rPr>
              <a:t>EKONOMİK AÇIDAN UYGUN</a:t>
            </a:r>
          </a:p>
          <a:p>
            <a:pPr marL="0" indent="0" fontAlgn="base">
              <a:buNone/>
            </a:pPr>
            <a:r>
              <a:rPr lang="tr-TR" sz="6600" b="1" i="1" dirty="0">
                <a:solidFill>
                  <a:srgbClr val="00B0F0"/>
                </a:solidFill>
              </a:rPr>
              <a:t>      </a:t>
            </a:r>
          </a:p>
          <a:p>
            <a:pPr marL="0" indent="0" fontAlgn="base">
              <a:buNone/>
            </a:pPr>
            <a:r>
              <a:rPr lang="tr-TR" sz="6600" i="1" dirty="0">
                <a:solidFill>
                  <a:srgbClr val="FFFF00"/>
                </a:solidFill>
              </a:rPr>
              <a:t>		</a:t>
            </a:r>
            <a:r>
              <a:rPr lang="tr-TR" sz="12800" i="1" dirty="0">
                <a:solidFill>
                  <a:srgbClr val="FFFF00"/>
                </a:solidFill>
              </a:rPr>
              <a:t>YÖNETİMİNİ TEŞVİK EDECEKTİR…</a:t>
            </a:r>
          </a:p>
          <a:p>
            <a:pPr fontAlgn="base"/>
            <a:endParaRPr lang="tr-TR" sz="7000" b="1" u="sng" dirty="0">
              <a:solidFill>
                <a:srgbClr val="FFFF00"/>
              </a:solidFill>
            </a:endParaRPr>
          </a:p>
        </p:txBody>
      </p:sp>
      <p:grpSp>
        <p:nvGrpSpPr>
          <p:cNvPr id="5" name="Grup 4"/>
          <p:cNvGrpSpPr/>
          <p:nvPr/>
        </p:nvGrpSpPr>
        <p:grpSpPr>
          <a:xfrm>
            <a:off x="2483768" y="325398"/>
            <a:ext cx="3816424" cy="727337"/>
            <a:chOff x="0" y="40107"/>
            <a:chExt cx="4324429" cy="815490"/>
          </a:xfrm>
          <a:scene3d>
            <a:camera prst="orthographicFront"/>
            <a:lightRig rig="threePt" dir="t">
              <a:rot lat="0" lon="0" rev="7500000"/>
            </a:lightRig>
          </a:scene3d>
        </p:grpSpPr>
        <p:sp>
          <p:nvSpPr>
            <p:cNvPr id="6" name="Yuvarlatılmış Dikdörtgen 5"/>
            <p:cNvSpPr/>
            <p:nvPr/>
          </p:nvSpPr>
          <p:spPr>
            <a:xfrm>
              <a:off x="0" y="40107"/>
              <a:ext cx="4324429" cy="815490"/>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8" name="Yuvarlatılmış Dikdörtgen 4"/>
            <p:cNvSpPr/>
            <p:nvPr/>
          </p:nvSpPr>
          <p:spPr>
            <a:xfrm>
              <a:off x="3949" y="79916"/>
              <a:ext cx="4320480"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defTabSz="1511300">
                <a:lnSpc>
                  <a:spcPct val="90000"/>
                </a:lnSpc>
                <a:spcBef>
                  <a:spcPct val="0"/>
                </a:spcBef>
                <a:spcAft>
                  <a:spcPct val="35000"/>
                </a:spcAft>
              </a:pPr>
              <a:r>
                <a:rPr lang="tr-TR" sz="3400" b="1" dirty="0">
                  <a:solidFill>
                    <a:prstClr val="white"/>
                  </a:solidFill>
                </a:rPr>
                <a:t>FSC NEDİR???</a:t>
              </a:r>
              <a:endParaRPr lang="tr-TR" sz="3400" dirty="0">
                <a:solidFill>
                  <a:prstClr val="white"/>
                </a:solidFill>
              </a:endParaRPr>
            </a:p>
          </p:txBody>
        </p:sp>
      </p:grpSp>
      <p:sp>
        <p:nvSpPr>
          <p:cNvPr id="2" name="Konuşma Balonu: Oval 1">
            <a:extLst>
              <a:ext uri="{FF2B5EF4-FFF2-40B4-BE49-F238E27FC236}">
                <a16:creationId xmlns:a16="http://schemas.microsoft.com/office/drawing/2014/main" id="{CD4E89C6-7EEC-4364-8DCA-D69D2F5429DC}"/>
              </a:ext>
            </a:extLst>
          </p:cNvPr>
          <p:cNvSpPr/>
          <p:nvPr/>
        </p:nvSpPr>
        <p:spPr>
          <a:xfrm>
            <a:off x="5652120" y="847890"/>
            <a:ext cx="2534683" cy="888543"/>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bg1"/>
                </a:solidFill>
                <a:latin typeface="Comic Sans MS" panose="030F0702030302020204" pitchFamily="66" charset="0"/>
              </a:rPr>
              <a:t>FSC RESMİ SİTESİNDEN…</a:t>
            </a:r>
          </a:p>
        </p:txBody>
      </p:sp>
    </p:spTree>
    <p:extLst>
      <p:ext uri="{BB962C8B-B14F-4D97-AF65-F5344CB8AC3E}">
        <p14:creationId xmlns:p14="http://schemas.microsoft.com/office/powerpoint/2010/main" val="26724923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70" fill="hold">
                                          <p:stCondLst>
                                            <p:cond delay="0"/>
                                          </p:stCondLst>
                                        </p:cTn>
                                        <p:tgtEl>
                                          <p:spTgt spid="5"/>
                                        </p:tgtEl>
                                        <p:attrNameLst>
                                          <p:attrName>r</p:attrName>
                                        </p:attrNameLst>
                                      </p:cBhvr>
                                    </p:animRot>
                                    <p:animRot by="-240000">
                                      <p:cBhvr>
                                        <p:cTn id="7" dur="140" fill="hold">
                                          <p:stCondLst>
                                            <p:cond delay="140"/>
                                          </p:stCondLst>
                                        </p:cTn>
                                        <p:tgtEl>
                                          <p:spTgt spid="5"/>
                                        </p:tgtEl>
                                        <p:attrNameLst>
                                          <p:attrName>r</p:attrName>
                                        </p:attrNameLst>
                                      </p:cBhvr>
                                    </p:animRot>
                                    <p:animRot by="240000">
                                      <p:cBhvr>
                                        <p:cTn id="8" dur="140" fill="hold">
                                          <p:stCondLst>
                                            <p:cond delay="280"/>
                                          </p:stCondLst>
                                        </p:cTn>
                                        <p:tgtEl>
                                          <p:spTgt spid="5"/>
                                        </p:tgtEl>
                                        <p:attrNameLst>
                                          <p:attrName>r</p:attrName>
                                        </p:attrNameLst>
                                      </p:cBhvr>
                                    </p:animRot>
                                    <p:animRot by="-240000">
                                      <p:cBhvr>
                                        <p:cTn id="9" dur="140" fill="hold">
                                          <p:stCondLst>
                                            <p:cond delay="420"/>
                                          </p:stCondLst>
                                        </p:cTn>
                                        <p:tgtEl>
                                          <p:spTgt spid="5"/>
                                        </p:tgtEl>
                                        <p:attrNameLst>
                                          <p:attrName>r</p:attrName>
                                        </p:attrNameLst>
                                      </p:cBhvr>
                                    </p:animRot>
                                    <p:animRot by="120000">
                                      <p:cBhvr>
                                        <p:cTn id="10" dur="140" fill="hold">
                                          <p:stCondLst>
                                            <p:cond delay="56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animEffect transition="in" filter="fade">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grpId="0" nodeType="clickEffect">
                                  <p:stCondLst>
                                    <p:cond delay="0"/>
                                  </p:stCondLst>
                                  <p:childTnLst>
                                    <p:animScale>
                                      <p:cBhvr>
                                        <p:cTn id="21" dur="1100" fill="hold"/>
                                        <p:tgtEl>
                                          <p:spTgt spid="2"/>
                                        </p:tgtEl>
                                      </p:cBhvr>
                                      <p:by x="150000" y="150000"/>
                                    </p:animScale>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0" dur="5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504" y="1340768"/>
            <a:ext cx="8856984" cy="4752528"/>
          </a:xfrm>
          <a:gradFill flip="none" rotWithShape="1">
            <a:gsLst>
              <a:gs pos="0">
                <a:schemeClr val="accent3">
                  <a:lumMod val="40000"/>
                  <a:lumOff val="60000"/>
                </a:schemeClr>
              </a:gs>
              <a:gs pos="30000">
                <a:srgbClr val="00B050"/>
              </a:gs>
              <a:gs pos="100000">
                <a:schemeClr val="bg1"/>
              </a:gs>
            </a:gsLst>
            <a:path path="circle">
              <a:fillToRect l="50000" t="130000" r="50000" b="-3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ormAutofit fontScale="25000" lnSpcReduction="20000"/>
          </a:bodyPr>
          <a:lstStyle/>
          <a:p>
            <a:pPr marL="365760" indent="-283464">
              <a:buNone/>
              <a:defRPr/>
            </a:pPr>
            <a:r>
              <a:rPr lang="tr-TR" sz="1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			</a:t>
            </a:r>
          </a:p>
          <a:p>
            <a:pPr marL="365760" indent="-283464">
              <a:buNone/>
              <a:defRPr/>
            </a:pPr>
            <a:r>
              <a:rPr lang="tr-TR" sz="1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	</a:t>
            </a:r>
            <a:r>
              <a:rPr lang="tr-TR" sz="9800" dirty="0">
                <a:ln w="18415" cmpd="sng">
                  <a:solidFill>
                    <a:srgbClr val="FFFFFF"/>
                  </a:solidFill>
                  <a:prstDash val="solid"/>
                </a:ln>
                <a:solidFill>
                  <a:srgbClr val="FFFFFF"/>
                </a:solidFill>
                <a:effectLst>
                  <a:outerShdw blurRad="38100" dist="38100" dir="2700000" algn="tl">
                    <a:srgbClr val="000000">
                      <a:alpha val="43137"/>
                    </a:srgbClr>
                  </a:outerShdw>
                </a:effectLst>
              </a:rPr>
              <a:t>Artık</a:t>
            </a:r>
            <a:r>
              <a:rPr lang="tr-TR" sz="1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 </a:t>
            </a:r>
            <a:r>
              <a:rPr lang="tr-TR" sz="10400" dirty="0"/>
              <a:t>yaşamın her alanında sertifikasyon gerekliliği baskısını daha bir fazla hissetmeye başladığımızın sanırım farkındasınızdır… </a:t>
            </a:r>
          </a:p>
          <a:p>
            <a:pPr marL="365760" indent="-283464">
              <a:buNone/>
              <a:defRPr/>
            </a:pPr>
            <a:r>
              <a:rPr lang="tr-TR" sz="10400" dirty="0"/>
              <a:t>			“</a:t>
            </a:r>
            <a:r>
              <a:rPr lang="tr-TR" sz="10400" u="sng" dirty="0"/>
              <a:t>Yönetim sistemleri</a:t>
            </a:r>
            <a:r>
              <a:rPr lang="tr-TR" sz="10400" dirty="0"/>
              <a:t>” olarak;</a:t>
            </a:r>
          </a:p>
          <a:p>
            <a:pPr marL="365760" indent="-283464">
              <a:buNone/>
              <a:defRPr/>
            </a:pPr>
            <a:r>
              <a:rPr lang="tr-TR" sz="10400" dirty="0"/>
              <a:t>				ISO 9000 Kalite (QMS),  </a:t>
            </a:r>
          </a:p>
          <a:p>
            <a:pPr marL="365760" indent="-283464">
              <a:buNone/>
              <a:defRPr/>
            </a:pPr>
            <a:r>
              <a:rPr lang="tr-TR" sz="10400" dirty="0"/>
              <a:t>				ISO 14000 Çevre (EMS), </a:t>
            </a:r>
          </a:p>
          <a:p>
            <a:pPr marL="365760" indent="-283464">
              <a:buNone/>
              <a:defRPr/>
            </a:pPr>
            <a:r>
              <a:rPr lang="tr-TR" sz="10400" dirty="0"/>
              <a:t>				OHSAS 18000 İşçi Sağlığı İş Güvenliği, </a:t>
            </a:r>
          </a:p>
          <a:p>
            <a:pPr marL="365760" indent="-283464">
              <a:buNone/>
              <a:defRPr/>
            </a:pPr>
            <a:r>
              <a:rPr lang="tr-TR" sz="10400" dirty="0"/>
              <a:t>				ISO 22000 Gıda Güvenliği (FSMS),  </a:t>
            </a:r>
          </a:p>
          <a:p>
            <a:pPr marL="365760" indent="-283464">
              <a:buNone/>
              <a:defRPr/>
            </a:pPr>
            <a:r>
              <a:rPr lang="tr-TR" sz="10400" dirty="0"/>
              <a:t>				ISO 27000 Bilgi Güvenliği (ISMS), </a:t>
            </a:r>
          </a:p>
          <a:p>
            <a:pPr marL="365760" indent="-283464">
              <a:buNone/>
              <a:defRPr/>
            </a:pPr>
            <a:r>
              <a:rPr lang="tr-TR" sz="10400" dirty="0"/>
              <a:t>			en çok bilinenleri… </a:t>
            </a:r>
          </a:p>
          <a:p>
            <a:pPr marL="365760" indent="-283464">
              <a:buNone/>
              <a:defRPr/>
            </a:pPr>
            <a:r>
              <a:rPr lang="tr-TR" sz="10400" dirty="0"/>
              <a:t>			</a:t>
            </a:r>
            <a:endParaRPr lang="tr-TR" sz="10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endParaRPr>
          </a:p>
        </p:txBody>
      </p:sp>
      <p:graphicFrame>
        <p:nvGraphicFramePr>
          <p:cNvPr id="14" name="Diyagram 13"/>
          <p:cNvGraphicFramePr/>
          <p:nvPr>
            <p:extLst/>
          </p:nvPr>
        </p:nvGraphicFramePr>
        <p:xfrm>
          <a:off x="107504" y="332656"/>
          <a:ext cx="7353069"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07812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0"/>
                                        <p:tgtEl>
                                          <p:spTgt spid="3">
                                            <p:txEl>
                                              <p:pRg st="6" end="6"/>
                                            </p:txEl>
                                          </p:spTgt>
                                        </p:tgtEl>
                                      </p:cBhvr>
                                    </p:animEffect>
                                    <p:anim calcmode="lin" valueType="num">
                                      <p:cBhvr>
                                        <p:cTn id="6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Effect transition="in" filter="fade">
                                      <p:cBhvr>
                                        <p:cTn id="68" dur="1000"/>
                                        <p:tgtEl>
                                          <p:spTgt spid="3">
                                            <p:txEl>
                                              <p:pRg st="7" end="7"/>
                                            </p:txEl>
                                          </p:spTgt>
                                        </p:tgtEl>
                                      </p:cBhvr>
                                    </p:animEffect>
                                    <p:anim calcmode="lin" valueType="num">
                                      <p:cBhvr>
                                        <p:cTn id="6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animEffect transition="in" filter="fade">
                                      <p:cBhvr>
                                        <p:cTn id="75" dur="1000"/>
                                        <p:tgtEl>
                                          <p:spTgt spid="3">
                                            <p:txEl>
                                              <p:pRg st="8" end="8"/>
                                            </p:txEl>
                                          </p:spTgt>
                                        </p:tgtEl>
                                      </p:cBhvr>
                                    </p:animEffect>
                                    <p:anim calcmode="lin" valueType="num">
                                      <p:cBhvr>
                                        <p:cTn id="7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3">
                                            <p:txEl>
                                              <p:pRg st="9" end="9"/>
                                            </p:txEl>
                                          </p:spTgt>
                                        </p:tgtEl>
                                        <p:attrNameLst>
                                          <p:attrName>style.visibility</p:attrName>
                                        </p:attrNameLst>
                                      </p:cBhvr>
                                      <p:to>
                                        <p:strVal val="visible"/>
                                      </p:to>
                                    </p:set>
                                    <p:animEffect transition="in" filter="fade">
                                      <p:cBhvr>
                                        <p:cTn id="82" dur="1000"/>
                                        <p:tgtEl>
                                          <p:spTgt spid="3">
                                            <p:txEl>
                                              <p:pRg st="9" end="9"/>
                                            </p:txEl>
                                          </p:spTgt>
                                        </p:tgtEl>
                                      </p:cBhvr>
                                    </p:animEffect>
                                    <p:anim calcmode="lin" valueType="num">
                                      <p:cBhvr>
                                        <p:cTn id="8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Graphic spid="1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3555" y="1292162"/>
            <a:ext cx="8557283" cy="5328592"/>
          </a:xfrm>
          <a:gradFill flip="none" rotWithShape="1">
            <a:gsLst>
              <a:gs pos="54000">
                <a:srgbClr val="00B050"/>
              </a:gs>
              <a:gs pos="100000">
                <a:schemeClr val="bg2">
                  <a:shade val="96000"/>
                  <a:satMod val="120000"/>
                  <a:lumMod val="90000"/>
                </a:schemeClr>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ormAutofit fontScale="47500" lnSpcReduction="20000"/>
          </a:bodyPr>
          <a:lstStyle/>
          <a:p>
            <a:pPr fontAlgn="base"/>
            <a:r>
              <a:rPr lang="tr-TR" sz="7000" b="1" dirty="0">
                <a:solidFill>
                  <a:srgbClr val="FFFF00"/>
                </a:solidFill>
              </a:rPr>
              <a:t>Tedarik zinciri boyunca şirketlerin  en iyi şekilde standartlarımıza uymasını sağlıyoruz… Böylece bir ürün FSC logosunu taşıdığında; sorumlu kaynaklardan elde edildiğinden emin olabilirsiniz... </a:t>
            </a:r>
          </a:p>
          <a:p>
            <a:pPr fontAlgn="base"/>
            <a:r>
              <a:rPr lang="tr-TR" sz="7000" b="1" dirty="0">
                <a:solidFill>
                  <a:srgbClr val="FFFF00"/>
                </a:solidFill>
              </a:rPr>
              <a:t>Bu şekilde, FSC sertifikası, yerel süpermarkette, kitabevinde, mobilya perakendecisinde ve ötesinde </a:t>
            </a:r>
            <a:r>
              <a:rPr lang="tr-TR" sz="7000" b="1" u="sng" dirty="0">
                <a:solidFill>
                  <a:schemeClr val="tx1"/>
                </a:solidFill>
              </a:rPr>
              <a:t>etik ve sorumlu seçimler yapmanıza yardımcı olarak ormanların gelecek nesiller için gelişen ortamlar olmasına yardımcı olur.</a:t>
            </a:r>
          </a:p>
        </p:txBody>
      </p:sp>
      <p:graphicFrame>
        <p:nvGraphicFramePr>
          <p:cNvPr id="14" name="Diyagram 13"/>
          <p:cNvGraphicFramePr/>
          <p:nvPr>
            <p:extLst/>
          </p:nvPr>
        </p:nvGraphicFramePr>
        <p:xfrm>
          <a:off x="107504" y="332656"/>
          <a:ext cx="7353069"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up 6">
            <a:extLst>
              <a:ext uri="{FF2B5EF4-FFF2-40B4-BE49-F238E27FC236}">
                <a16:creationId xmlns:a16="http://schemas.microsoft.com/office/drawing/2014/main" id="{F705D8CD-09BB-4F3B-9577-DED46DBEB7E9}"/>
              </a:ext>
            </a:extLst>
          </p:cNvPr>
          <p:cNvGrpSpPr/>
          <p:nvPr/>
        </p:nvGrpSpPr>
        <p:grpSpPr>
          <a:xfrm>
            <a:off x="2030790" y="332656"/>
            <a:ext cx="3506496" cy="815490"/>
            <a:chOff x="0" y="40107"/>
            <a:chExt cx="7353068" cy="815490"/>
          </a:xfrm>
          <a:scene3d>
            <a:camera prst="orthographicFront"/>
            <a:lightRig rig="threePt" dir="t">
              <a:rot lat="0" lon="0" rev="7500000"/>
            </a:lightRig>
          </a:scene3d>
        </p:grpSpPr>
        <p:sp>
          <p:nvSpPr>
            <p:cNvPr id="9" name="Yuvarlatılmış Dikdörtgen 5">
              <a:extLst>
                <a:ext uri="{FF2B5EF4-FFF2-40B4-BE49-F238E27FC236}">
                  <a16:creationId xmlns:a16="http://schemas.microsoft.com/office/drawing/2014/main" id="{934AE727-7AB1-4938-8731-88FDF71C705C}"/>
                </a:ext>
              </a:extLst>
            </p:cNvPr>
            <p:cNvSpPr/>
            <p:nvPr/>
          </p:nvSpPr>
          <p:spPr>
            <a:xfrm>
              <a:off x="0" y="40107"/>
              <a:ext cx="7353068" cy="815490"/>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0" name="Yuvarlatılmış Dikdörtgen 4">
              <a:extLst>
                <a:ext uri="{FF2B5EF4-FFF2-40B4-BE49-F238E27FC236}">
                  <a16:creationId xmlns:a16="http://schemas.microsoft.com/office/drawing/2014/main" id="{3FAD060C-2D31-4F8F-B0C9-F43A36C0EDF1}"/>
                </a:ext>
              </a:extLst>
            </p:cNvPr>
            <p:cNvSpPr/>
            <p:nvPr/>
          </p:nvSpPr>
          <p:spPr>
            <a:xfrm>
              <a:off x="39809" y="79916"/>
              <a:ext cx="7273450"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defTabSz="1511300">
                <a:lnSpc>
                  <a:spcPct val="90000"/>
                </a:lnSpc>
                <a:spcBef>
                  <a:spcPct val="0"/>
                </a:spcBef>
                <a:spcAft>
                  <a:spcPct val="35000"/>
                </a:spcAft>
              </a:pPr>
              <a:r>
                <a:rPr lang="tr-TR" sz="3400" b="1" dirty="0">
                  <a:solidFill>
                    <a:prstClr val="white"/>
                  </a:solidFill>
                </a:rPr>
                <a:t>FSC NEDİR???</a:t>
              </a:r>
              <a:endParaRPr lang="tr-TR" sz="3400" dirty="0">
                <a:solidFill>
                  <a:prstClr val="white"/>
                </a:solidFill>
              </a:endParaRPr>
            </a:p>
          </p:txBody>
        </p:sp>
      </p:grpSp>
      <p:sp>
        <p:nvSpPr>
          <p:cNvPr id="12" name="Konuşma Balonu: Oval 11">
            <a:extLst>
              <a:ext uri="{FF2B5EF4-FFF2-40B4-BE49-F238E27FC236}">
                <a16:creationId xmlns:a16="http://schemas.microsoft.com/office/drawing/2014/main" id="{C7B13A60-82C6-4573-A61C-8D1CB57476F8}"/>
              </a:ext>
            </a:extLst>
          </p:cNvPr>
          <p:cNvSpPr/>
          <p:nvPr/>
        </p:nvSpPr>
        <p:spPr>
          <a:xfrm>
            <a:off x="5887533" y="430758"/>
            <a:ext cx="2534683" cy="888543"/>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bg1"/>
                </a:solidFill>
                <a:latin typeface="Comic Sans MS" panose="030F0702030302020204" pitchFamily="66" charset="0"/>
              </a:rPr>
              <a:t>FSC RESMİ SİTESİNDEN…</a:t>
            </a:r>
          </a:p>
        </p:txBody>
      </p:sp>
    </p:spTree>
    <p:extLst>
      <p:ext uri="{BB962C8B-B14F-4D97-AF65-F5344CB8AC3E}">
        <p14:creationId xmlns:p14="http://schemas.microsoft.com/office/powerpoint/2010/main" val="38486859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0" nodeType="clickEffect">
                                  <p:stCondLst>
                                    <p:cond delay="0"/>
                                  </p:stCondLst>
                                  <p:childTnLst>
                                    <p:animScale>
                                      <p:cBhvr>
                                        <p:cTn id="13" dur="1100" fill="hold"/>
                                        <p:tgtEl>
                                          <p:spTgt spid="12"/>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3555" y="1292162"/>
            <a:ext cx="8557283" cy="5328592"/>
          </a:xfrm>
          <a:gradFill>
            <a:gsLst>
              <a:gs pos="10000">
                <a:srgbClr val="00B050"/>
              </a:gs>
              <a:gs pos="100000">
                <a:schemeClr val="bg2">
                  <a:shade val="96000"/>
                  <a:satMod val="120000"/>
                  <a:lumMod val="90000"/>
                </a:schemeClr>
              </a:gs>
            </a:gsLst>
            <a:lin ang="612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ormAutofit fontScale="32500" lnSpcReduction="20000"/>
          </a:bodyPr>
          <a:lstStyle/>
          <a:p>
            <a:pPr marL="0" indent="0" fontAlgn="base">
              <a:buNone/>
            </a:pPr>
            <a:r>
              <a:rPr lang="tr-TR" sz="7000" b="1" dirty="0">
                <a:solidFill>
                  <a:srgbClr val="FFFF00"/>
                </a:solidFill>
              </a:rPr>
              <a:t>	Bu standartları </a:t>
            </a:r>
            <a:r>
              <a:rPr lang="tr-TR" sz="7000" b="1" u="sng" dirty="0">
                <a:solidFill>
                  <a:srgbClr val="FFFF00"/>
                </a:solidFill>
              </a:rPr>
              <a:t>tek başımıza </a:t>
            </a:r>
            <a:r>
              <a:rPr lang="tr-TR" sz="7000" b="1" dirty="0">
                <a:solidFill>
                  <a:srgbClr val="FFFF00"/>
                </a:solidFill>
              </a:rPr>
              <a:t>getirmiyoruz. Yerli Halklardan nesli tükenmekte olan hayvan türlerine kadar orman standartlarının herkesin ihtiyaçlarını temsil etmesini sağlamak için </a:t>
            </a:r>
            <a:r>
              <a:rPr lang="tr-TR" sz="7000" b="1" u="sng" dirty="0">
                <a:solidFill>
                  <a:srgbClr val="FFFF00"/>
                </a:solidFill>
              </a:rPr>
              <a:t>küresel çevresel, sosyal ve ekonomik üyeler ağımızla</a:t>
            </a:r>
            <a:r>
              <a:rPr lang="tr-TR" sz="7000" b="1" dirty="0">
                <a:solidFill>
                  <a:srgbClr val="FFFF00"/>
                </a:solidFill>
              </a:rPr>
              <a:t> görüşüyoruz.</a:t>
            </a:r>
          </a:p>
          <a:p>
            <a:pPr marL="0" indent="0" fontAlgn="base">
              <a:buNone/>
            </a:pPr>
            <a:r>
              <a:rPr lang="tr-TR" sz="7000" b="1" dirty="0">
                <a:solidFill>
                  <a:srgbClr val="FFFF00"/>
                </a:solidFill>
              </a:rPr>
              <a:t>	FSC üyeleri arasındaki dünyanın önde gelen çevre gruplarından bazıları: </a:t>
            </a:r>
          </a:p>
          <a:p>
            <a:pPr fontAlgn="base">
              <a:buFont typeface="Wingdings" panose="05000000000000000000" pitchFamily="2" charset="2"/>
              <a:buChar char="Ø"/>
            </a:pPr>
            <a:r>
              <a:rPr lang="tr-TR" sz="7000" b="1" dirty="0">
                <a:solidFill>
                  <a:srgbClr val="FFFF00"/>
                </a:solidFill>
              </a:rPr>
              <a:t>WWF ve Greenpeace ,</a:t>
            </a:r>
          </a:p>
          <a:p>
            <a:pPr fontAlgn="base">
              <a:buFont typeface="Wingdings" panose="05000000000000000000" pitchFamily="2" charset="2"/>
              <a:buChar char="Ø"/>
            </a:pPr>
            <a:r>
              <a:rPr lang="tr-TR" sz="7000" b="1" dirty="0">
                <a:solidFill>
                  <a:srgbClr val="FFFF00"/>
                </a:solidFill>
              </a:rPr>
              <a:t>Sosyal organizasyonlar(Kanada Ulusal </a:t>
            </a:r>
            <a:r>
              <a:rPr lang="tr-TR" sz="7000" b="1" dirty="0" err="1">
                <a:solidFill>
                  <a:srgbClr val="FFFF00"/>
                </a:solidFill>
              </a:rPr>
              <a:t>Aborjin</a:t>
            </a:r>
            <a:r>
              <a:rPr lang="tr-TR" sz="7000" b="1" dirty="0">
                <a:solidFill>
                  <a:srgbClr val="FFFF00"/>
                </a:solidFill>
              </a:rPr>
              <a:t> Ormanı Derneği </a:t>
            </a:r>
            <a:r>
              <a:rPr lang="tr-TR" sz="7000" b="1" dirty="0" err="1">
                <a:solidFill>
                  <a:srgbClr val="FFFF00"/>
                </a:solidFill>
              </a:rPr>
              <a:t>vs</a:t>
            </a:r>
            <a:r>
              <a:rPr lang="tr-TR" sz="7000" b="1" dirty="0">
                <a:solidFill>
                  <a:srgbClr val="FFFF00"/>
                </a:solidFill>
              </a:rPr>
              <a:t> ), </a:t>
            </a:r>
          </a:p>
          <a:p>
            <a:pPr fontAlgn="base">
              <a:buFont typeface="Wingdings" panose="05000000000000000000" pitchFamily="2" charset="2"/>
              <a:buChar char="Ø"/>
            </a:pPr>
            <a:r>
              <a:rPr lang="tr-TR" sz="7000" b="1" dirty="0">
                <a:solidFill>
                  <a:srgbClr val="FFFF00"/>
                </a:solidFill>
              </a:rPr>
              <a:t>İşletmeler ( </a:t>
            </a:r>
            <a:r>
              <a:rPr lang="tr-TR" sz="7000" b="1" dirty="0" err="1">
                <a:solidFill>
                  <a:srgbClr val="FFFF00"/>
                </a:solidFill>
              </a:rPr>
              <a:t>Tetra</a:t>
            </a:r>
            <a:r>
              <a:rPr lang="tr-TR" sz="7000" b="1" dirty="0">
                <a:solidFill>
                  <a:srgbClr val="FFFF00"/>
                </a:solidFill>
              </a:rPr>
              <a:t> Pak  ve </a:t>
            </a:r>
            <a:r>
              <a:rPr lang="tr-TR" sz="7000" b="1" dirty="0" err="1">
                <a:solidFill>
                  <a:srgbClr val="FFFF00"/>
                </a:solidFill>
              </a:rPr>
              <a:t>Mondi</a:t>
            </a:r>
            <a:r>
              <a:rPr lang="tr-TR" sz="7000" b="1" dirty="0">
                <a:solidFill>
                  <a:srgbClr val="FFFF00"/>
                </a:solidFill>
              </a:rPr>
              <a:t> PLC  </a:t>
            </a:r>
            <a:r>
              <a:rPr lang="tr-TR" sz="7000" b="1" dirty="0" err="1">
                <a:solidFill>
                  <a:srgbClr val="FFFF00"/>
                </a:solidFill>
              </a:rPr>
              <a:t>vs</a:t>
            </a:r>
            <a:r>
              <a:rPr lang="tr-TR" sz="7000" b="1" dirty="0">
                <a:solidFill>
                  <a:srgbClr val="FFFF00"/>
                </a:solidFill>
              </a:rPr>
              <a:t>) </a:t>
            </a:r>
          </a:p>
          <a:p>
            <a:pPr fontAlgn="base">
              <a:buFont typeface="Wingdings" panose="05000000000000000000" pitchFamily="2" charset="2"/>
              <a:buChar char="Ø"/>
            </a:pPr>
            <a:r>
              <a:rPr lang="tr-TR" sz="7000" b="1" dirty="0">
                <a:solidFill>
                  <a:srgbClr val="FFFF00"/>
                </a:solidFill>
              </a:rPr>
              <a:t>ve ayrıca orman sahipleri ve yöneticileri, işleme şirketleri, kampanyacılar, </a:t>
            </a:r>
          </a:p>
          <a:p>
            <a:pPr marL="0" indent="0" fontAlgn="base">
              <a:buNone/>
            </a:pPr>
            <a:r>
              <a:rPr lang="tr-TR" sz="7000" b="1" dirty="0">
                <a:solidFill>
                  <a:srgbClr val="FFFF00"/>
                </a:solidFill>
              </a:rPr>
              <a:t>			…………..ve SENİN GİBİ BİREYLER... </a:t>
            </a:r>
          </a:p>
        </p:txBody>
      </p:sp>
      <p:graphicFrame>
        <p:nvGraphicFramePr>
          <p:cNvPr id="14" name="Diyagram 13"/>
          <p:cNvGraphicFramePr/>
          <p:nvPr>
            <p:extLst/>
          </p:nvPr>
        </p:nvGraphicFramePr>
        <p:xfrm>
          <a:off x="107504" y="332656"/>
          <a:ext cx="7353069"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up 6">
            <a:extLst>
              <a:ext uri="{FF2B5EF4-FFF2-40B4-BE49-F238E27FC236}">
                <a16:creationId xmlns:a16="http://schemas.microsoft.com/office/drawing/2014/main" id="{F705D8CD-09BB-4F3B-9577-DED46DBEB7E9}"/>
              </a:ext>
            </a:extLst>
          </p:cNvPr>
          <p:cNvGrpSpPr/>
          <p:nvPr/>
        </p:nvGrpSpPr>
        <p:grpSpPr>
          <a:xfrm>
            <a:off x="2031075" y="356959"/>
            <a:ext cx="3100293" cy="815490"/>
            <a:chOff x="0" y="40107"/>
            <a:chExt cx="7353068" cy="815490"/>
          </a:xfrm>
          <a:scene3d>
            <a:camera prst="orthographicFront"/>
            <a:lightRig rig="threePt" dir="t">
              <a:rot lat="0" lon="0" rev="7500000"/>
            </a:lightRig>
          </a:scene3d>
        </p:grpSpPr>
        <p:sp>
          <p:nvSpPr>
            <p:cNvPr id="9" name="Yuvarlatılmış Dikdörtgen 5">
              <a:extLst>
                <a:ext uri="{FF2B5EF4-FFF2-40B4-BE49-F238E27FC236}">
                  <a16:creationId xmlns:a16="http://schemas.microsoft.com/office/drawing/2014/main" id="{934AE727-7AB1-4938-8731-88FDF71C705C}"/>
                </a:ext>
              </a:extLst>
            </p:cNvPr>
            <p:cNvSpPr/>
            <p:nvPr/>
          </p:nvSpPr>
          <p:spPr>
            <a:xfrm>
              <a:off x="0" y="40107"/>
              <a:ext cx="7353068" cy="815490"/>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0" name="Yuvarlatılmış Dikdörtgen 4">
              <a:extLst>
                <a:ext uri="{FF2B5EF4-FFF2-40B4-BE49-F238E27FC236}">
                  <a16:creationId xmlns:a16="http://schemas.microsoft.com/office/drawing/2014/main" id="{3FAD060C-2D31-4F8F-B0C9-F43A36C0EDF1}"/>
                </a:ext>
              </a:extLst>
            </p:cNvPr>
            <p:cNvSpPr/>
            <p:nvPr/>
          </p:nvSpPr>
          <p:spPr>
            <a:xfrm>
              <a:off x="39809" y="79916"/>
              <a:ext cx="7273450"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defTabSz="1511300">
                <a:lnSpc>
                  <a:spcPct val="90000"/>
                </a:lnSpc>
                <a:spcBef>
                  <a:spcPct val="0"/>
                </a:spcBef>
                <a:spcAft>
                  <a:spcPct val="35000"/>
                </a:spcAft>
              </a:pPr>
              <a:r>
                <a:rPr lang="tr-TR" sz="3400" b="1" dirty="0">
                  <a:solidFill>
                    <a:prstClr val="white"/>
                  </a:solidFill>
                </a:rPr>
                <a:t>FSC NEDİR???</a:t>
              </a:r>
              <a:endParaRPr lang="tr-TR" sz="3400" dirty="0">
                <a:solidFill>
                  <a:prstClr val="white"/>
                </a:solidFill>
              </a:endParaRPr>
            </a:p>
          </p:txBody>
        </p:sp>
      </p:grpSp>
      <p:sp>
        <p:nvSpPr>
          <p:cNvPr id="11" name="Konuşma Balonu: Oval 10">
            <a:extLst>
              <a:ext uri="{FF2B5EF4-FFF2-40B4-BE49-F238E27FC236}">
                <a16:creationId xmlns:a16="http://schemas.microsoft.com/office/drawing/2014/main" id="{9C6F1B8A-3CB9-4E66-BAC4-A348CBDB1569}"/>
              </a:ext>
            </a:extLst>
          </p:cNvPr>
          <p:cNvSpPr/>
          <p:nvPr/>
        </p:nvSpPr>
        <p:spPr>
          <a:xfrm>
            <a:off x="5845583" y="403619"/>
            <a:ext cx="2534683" cy="888543"/>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bg1"/>
                </a:solidFill>
                <a:latin typeface="Comic Sans MS" panose="030F0702030302020204" pitchFamily="66" charset="0"/>
              </a:rPr>
              <a:t>FSC RESMİ SİTESİNDEN…</a:t>
            </a:r>
          </a:p>
        </p:txBody>
      </p:sp>
    </p:spTree>
    <p:extLst>
      <p:ext uri="{BB962C8B-B14F-4D97-AF65-F5344CB8AC3E}">
        <p14:creationId xmlns:p14="http://schemas.microsoft.com/office/powerpoint/2010/main" val="17758807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0" nodeType="clickEffect">
                                  <p:stCondLst>
                                    <p:cond delay="0"/>
                                  </p:stCondLst>
                                  <p:childTnLst>
                                    <p:animScale>
                                      <p:cBhvr>
                                        <p:cTn id="13" dur="1100" fill="hold"/>
                                        <p:tgtEl>
                                          <p:spTgt spid="11"/>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85328" y="1412776"/>
            <a:ext cx="8563135" cy="5112568"/>
          </a:xfrm>
          <a:gradFill>
            <a:gsLst>
              <a:gs pos="10000">
                <a:srgbClr val="00B050"/>
              </a:gs>
              <a:gs pos="100000">
                <a:schemeClr val="bg2">
                  <a:shade val="96000"/>
                  <a:satMod val="120000"/>
                  <a:lumMod val="90000"/>
                </a:schemeClr>
              </a:gs>
            </a:gsLst>
            <a:lin ang="612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ormAutofit fontScale="62500" lnSpcReduction="20000"/>
          </a:bodyPr>
          <a:lstStyle/>
          <a:p>
            <a:pPr fontAlgn="base">
              <a:buFont typeface="Wingdings" panose="05000000000000000000" pitchFamily="2" charset="2"/>
              <a:buChar char="v"/>
            </a:pPr>
            <a:r>
              <a:rPr lang="tr-TR" sz="6600" dirty="0">
                <a:solidFill>
                  <a:srgbClr val="FFFF00"/>
                </a:solidFill>
              </a:rPr>
              <a:t>BİTKİ VE HAYVAN TÜRLERİNİ,</a:t>
            </a:r>
          </a:p>
          <a:p>
            <a:pPr fontAlgn="base">
              <a:buFont typeface="Wingdings" panose="05000000000000000000" pitchFamily="2" charset="2"/>
              <a:buChar char="v"/>
            </a:pPr>
            <a:r>
              <a:rPr lang="tr-TR" sz="6600" dirty="0">
                <a:solidFill>
                  <a:srgbClr val="FFFF00"/>
                </a:solidFill>
              </a:rPr>
              <a:t> YERLİ HALKLARIN HAKLARINI,</a:t>
            </a:r>
          </a:p>
          <a:p>
            <a:pPr fontAlgn="base">
              <a:buFont typeface="Wingdings" panose="05000000000000000000" pitchFamily="2" charset="2"/>
              <a:buChar char="v"/>
            </a:pPr>
            <a:r>
              <a:rPr lang="tr-TR" sz="6600" dirty="0">
                <a:solidFill>
                  <a:srgbClr val="FFFF00"/>
                </a:solidFill>
              </a:rPr>
              <a:t> ORMAN İŞÇİLERİNİN GÜVENLİĞİNİ</a:t>
            </a:r>
            <a:r>
              <a:rPr lang="tr-TR" sz="6600" dirty="0"/>
              <a:t>, </a:t>
            </a:r>
          </a:p>
          <a:p>
            <a:pPr marL="0" indent="0" fontAlgn="base">
              <a:buNone/>
            </a:pPr>
            <a:r>
              <a:rPr lang="tr-TR" sz="6600" dirty="0"/>
              <a:t>VE DAHA FAZLASINI KORUYARAK ORMANLARIMIZA VE ONLARA GÜVENENLERİ KORUMAK İÇİN ÇALIŞIR..</a:t>
            </a:r>
            <a:endParaRPr lang="tr-TR" sz="7000" dirty="0"/>
          </a:p>
        </p:txBody>
      </p:sp>
      <p:graphicFrame>
        <p:nvGraphicFramePr>
          <p:cNvPr id="14" name="Diyagram 13"/>
          <p:cNvGraphicFramePr/>
          <p:nvPr>
            <p:extLst>
              <p:ext uri="{D42A27DB-BD31-4B8C-83A1-F6EECF244321}">
                <p14:modId xmlns:p14="http://schemas.microsoft.com/office/powerpoint/2010/main" val="965161999"/>
              </p:ext>
            </p:extLst>
          </p:nvPr>
        </p:nvGraphicFramePr>
        <p:xfrm>
          <a:off x="2483767" y="332656"/>
          <a:ext cx="3816425" cy="727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up 6">
            <a:extLst>
              <a:ext uri="{FF2B5EF4-FFF2-40B4-BE49-F238E27FC236}">
                <a16:creationId xmlns:a16="http://schemas.microsoft.com/office/drawing/2014/main" id="{017A500F-3220-4FD3-9500-FAB9FC1EDCFE}"/>
              </a:ext>
            </a:extLst>
          </p:cNvPr>
          <p:cNvGrpSpPr/>
          <p:nvPr/>
        </p:nvGrpSpPr>
        <p:grpSpPr>
          <a:xfrm>
            <a:off x="2483768" y="325398"/>
            <a:ext cx="3816424" cy="727337"/>
            <a:chOff x="0" y="40107"/>
            <a:chExt cx="4324429" cy="815490"/>
          </a:xfrm>
          <a:scene3d>
            <a:camera prst="orthographicFront"/>
            <a:lightRig rig="threePt" dir="t">
              <a:rot lat="0" lon="0" rev="7500000"/>
            </a:lightRig>
          </a:scene3d>
        </p:grpSpPr>
        <p:sp>
          <p:nvSpPr>
            <p:cNvPr id="9" name="Yuvarlatılmış Dikdörtgen 5">
              <a:extLst>
                <a:ext uri="{FF2B5EF4-FFF2-40B4-BE49-F238E27FC236}">
                  <a16:creationId xmlns:a16="http://schemas.microsoft.com/office/drawing/2014/main" id="{B0C9C2D7-02DF-471E-9113-9207F6568FC0}"/>
                </a:ext>
              </a:extLst>
            </p:cNvPr>
            <p:cNvSpPr/>
            <p:nvPr/>
          </p:nvSpPr>
          <p:spPr>
            <a:xfrm>
              <a:off x="0" y="40107"/>
              <a:ext cx="4324429" cy="815490"/>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0" name="Yuvarlatılmış Dikdörtgen 4">
              <a:extLst>
                <a:ext uri="{FF2B5EF4-FFF2-40B4-BE49-F238E27FC236}">
                  <a16:creationId xmlns:a16="http://schemas.microsoft.com/office/drawing/2014/main" id="{489C4984-CCA8-4626-B318-E327067BF7EE}"/>
                </a:ext>
              </a:extLst>
            </p:cNvPr>
            <p:cNvSpPr/>
            <p:nvPr/>
          </p:nvSpPr>
          <p:spPr>
            <a:xfrm>
              <a:off x="3949" y="79916"/>
              <a:ext cx="4320480"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defTabSz="1511300">
                <a:lnSpc>
                  <a:spcPct val="90000"/>
                </a:lnSpc>
                <a:spcBef>
                  <a:spcPct val="0"/>
                </a:spcBef>
                <a:spcAft>
                  <a:spcPct val="35000"/>
                </a:spcAft>
              </a:pPr>
              <a:r>
                <a:rPr lang="tr-TR" sz="3400" b="1" dirty="0">
                  <a:solidFill>
                    <a:prstClr val="white"/>
                  </a:solidFill>
                </a:rPr>
                <a:t>FSC NE YAPIYOR???</a:t>
              </a:r>
              <a:endParaRPr lang="tr-TR" sz="3400" dirty="0">
                <a:solidFill>
                  <a:prstClr val="white"/>
                </a:solidFill>
              </a:endParaRPr>
            </a:p>
          </p:txBody>
        </p:sp>
      </p:grpSp>
      <p:sp>
        <p:nvSpPr>
          <p:cNvPr id="12" name="Konuşma Balonu: Oval 11">
            <a:extLst>
              <a:ext uri="{FF2B5EF4-FFF2-40B4-BE49-F238E27FC236}">
                <a16:creationId xmlns:a16="http://schemas.microsoft.com/office/drawing/2014/main" id="{6FE3B68F-CB81-4701-BA8D-30E0FFC7F212}"/>
              </a:ext>
            </a:extLst>
          </p:cNvPr>
          <p:cNvSpPr/>
          <p:nvPr/>
        </p:nvSpPr>
        <p:spPr>
          <a:xfrm>
            <a:off x="5652120" y="847890"/>
            <a:ext cx="2534683" cy="888543"/>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bg1"/>
                </a:solidFill>
                <a:latin typeface="Comic Sans MS" panose="030F0702030302020204" pitchFamily="66" charset="0"/>
              </a:rPr>
              <a:t>FSC RESMİ SİTESİNDEN…</a:t>
            </a:r>
          </a:p>
        </p:txBody>
      </p:sp>
    </p:spTree>
    <p:extLst>
      <p:ext uri="{BB962C8B-B14F-4D97-AF65-F5344CB8AC3E}">
        <p14:creationId xmlns:p14="http://schemas.microsoft.com/office/powerpoint/2010/main" val="30375547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5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grpId="0" nodeType="clickEffect">
                                  <p:stCondLst>
                                    <p:cond delay="0"/>
                                  </p:stCondLst>
                                  <p:childTnLst>
                                    <p:animScale>
                                      <p:cBhvr>
                                        <p:cTn id="19" dur="1100" fill="hold"/>
                                        <p:tgtEl>
                                          <p:spTgt spid="12"/>
                                        </p:tgtEl>
                                      </p:cBhvr>
                                      <p:by x="150000" y="150000"/>
                                    </p:animScale>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31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3FE37F9E-6BA5-4E8F-B8D1-2DF24D64AC8E}"/>
              </a:ext>
            </a:extLst>
          </p:cNvPr>
          <p:cNvSpPr>
            <a:spLocks noGrp="1"/>
          </p:cNvSpPr>
          <p:nvPr>
            <p:ph type="sldNum" sz="quarter" idx="12"/>
          </p:nvPr>
        </p:nvSpPr>
        <p:spPr/>
        <p:txBody>
          <a:bodyPr/>
          <a:lstStyle/>
          <a:p>
            <a:fld id="{B1DEFA8C-F947-479F-BE07-76B6B3F80BF1}" type="slidenum">
              <a:rPr lang="tr-TR" smtClean="0"/>
              <a:pPr/>
              <a:t>23</a:t>
            </a:fld>
            <a:endParaRPr lang="tr-TR"/>
          </a:p>
        </p:txBody>
      </p:sp>
      <p:sp>
        <p:nvSpPr>
          <p:cNvPr id="5" name="2 İçerik Yer Tutucusu">
            <a:extLst>
              <a:ext uri="{FF2B5EF4-FFF2-40B4-BE49-F238E27FC236}">
                <a16:creationId xmlns:a16="http://schemas.microsoft.com/office/drawing/2014/main" id="{EE0B2558-6DA1-4363-8523-C5A9DB6B2DF9}"/>
              </a:ext>
            </a:extLst>
          </p:cNvPr>
          <p:cNvSpPr>
            <a:spLocks noGrp="1"/>
          </p:cNvSpPr>
          <p:nvPr>
            <p:ph idx="1"/>
          </p:nvPr>
        </p:nvSpPr>
        <p:spPr>
          <a:xfrm>
            <a:off x="185328" y="1412776"/>
            <a:ext cx="8563135" cy="5112568"/>
          </a:xfrm>
          <a:gradFill flip="none" rotWithShape="1">
            <a:gsLst>
              <a:gs pos="57000">
                <a:srgbClr val="00B050"/>
              </a:gs>
              <a:gs pos="100000">
                <a:schemeClr val="bg2">
                  <a:shade val="96000"/>
                  <a:satMod val="120000"/>
                  <a:lumMod val="90000"/>
                </a:schemeClr>
              </a:gs>
            </a:gsLst>
            <a:path path="rect">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ormAutofit fontScale="40000" lnSpcReduction="20000"/>
          </a:bodyPr>
          <a:lstStyle/>
          <a:p>
            <a:pPr fontAlgn="base">
              <a:buFont typeface="Wingdings" panose="05000000000000000000" pitchFamily="2" charset="2"/>
              <a:buChar char="v"/>
            </a:pPr>
            <a:r>
              <a:rPr lang="tr-TR" sz="6600" dirty="0">
                <a:solidFill>
                  <a:srgbClr val="FFFF00"/>
                </a:solidFill>
              </a:rPr>
              <a:t>Bunu, dünyadaki ormanların sorumlu bir şekilde yönetilmesini sağlayarak, FSC sertifikasıyla başarıyoruz. 1994 yılında </a:t>
            </a:r>
            <a:r>
              <a:rPr lang="tr-TR" sz="6600" dirty="0" err="1">
                <a:solidFill>
                  <a:srgbClr val="FFFF00"/>
                </a:solidFill>
              </a:rPr>
              <a:t>FSC'nin</a:t>
            </a:r>
            <a:r>
              <a:rPr lang="tr-TR" sz="6600" dirty="0">
                <a:solidFill>
                  <a:srgbClr val="FFFF00"/>
                </a:solidFill>
              </a:rPr>
              <a:t> resmi doğumundan bu yana çok şey yapıldı, ama elbette, yapılacak her zaman daha fazlası var. İlk 20 yıllık büyüme sürecimizde neler yaptığımıza bir bakın .  Şu anda dünya genelinde 80'den fazla ülkede, 190 milyon hektardan fazla orman FSC sertifikasına sahiptir.</a:t>
            </a:r>
          </a:p>
          <a:p>
            <a:pPr fontAlgn="base">
              <a:buFont typeface="Wingdings" panose="05000000000000000000" pitchFamily="2" charset="2"/>
              <a:buChar char="v"/>
            </a:pPr>
            <a:endParaRPr lang="tr-TR" sz="6600" dirty="0">
              <a:solidFill>
                <a:srgbClr val="FFFF00"/>
              </a:solidFill>
            </a:endParaRPr>
          </a:p>
          <a:p>
            <a:pPr fontAlgn="base">
              <a:buFont typeface="Wingdings" panose="05000000000000000000" pitchFamily="2" charset="2"/>
              <a:buChar char="v"/>
            </a:pPr>
            <a:r>
              <a:rPr lang="tr-TR" sz="6600" dirty="0">
                <a:solidFill>
                  <a:srgbClr val="FFFF00"/>
                </a:solidFill>
              </a:rPr>
              <a:t>Ve 2015-2020 FSC Küresel Stratejik Planımızın bir parçası olarak , küresel orman bazlı ticaretteki payımızı yüzde 20'ye çıkarmayı kendimize cesur bir hedef olarak belirledik.</a:t>
            </a:r>
            <a:endParaRPr lang="tr-TR" sz="7000" dirty="0"/>
          </a:p>
        </p:txBody>
      </p:sp>
      <p:grpSp>
        <p:nvGrpSpPr>
          <p:cNvPr id="7" name="Grup 6">
            <a:extLst>
              <a:ext uri="{FF2B5EF4-FFF2-40B4-BE49-F238E27FC236}">
                <a16:creationId xmlns:a16="http://schemas.microsoft.com/office/drawing/2014/main" id="{9525CFB2-1F8E-4861-A42B-627A04293A61}"/>
              </a:ext>
            </a:extLst>
          </p:cNvPr>
          <p:cNvGrpSpPr/>
          <p:nvPr/>
        </p:nvGrpSpPr>
        <p:grpSpPr>
          <a:xfrm>
            <a:off x="2483768" y="325398"/>
            <a:ext cx="3816424" cy="727337"/>
            <a:chOff x="0" y="40107"/>
            <a:chExt cx="4324429" cy="815490"/>
          </a:xfrm>
          <a:scene3d>
            <a:camera prst="orthographicFront"/>
            <a:lightRig rig="threePt" dir="t">
              <a:rot lat="0" lon="0" rev="7500000"/>
            </a:lightRig>
          </a:scene3d>
        </p:grpSpPr>
        <p:sp>
          <p:nvSpPr>
            <p:cNvPr id="8" name="Yuvarlatılmış Dikdörtgen 5">
              <a:extLst>
                <a:ext uri="{FF2B5EF4-FFF2-40B4-BE49-F238E27FC236}">
                  <a16:creationId xmlns:a16="http://schemas.microsoft.com/office/drawing/2014/main" id="{E306B340-3999-4CAC-9DFE-AA72E07D357E}"/>
                </a:ext>
              </a:extLst>
            </p:cNvPr>
            <p:cNvSpPr/>
            <p:nvPr/>
          </p:nvSpPr>
          <p:spPr>
            <a:xfrm>
              <a:off x="0" y="40107"/>
              <a:ext cx="4324429" cy="815490"/>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9" name="Yuvarlatılmış Dikdörtgen 4">
              <a:extLst>
                <a:ext uri="{FF2B5EF4-FFF2-40B4-BE49-F238E27FC236}">
                  <a16:creationId xmlns:a16="http://schemas.microsoft.com/office/drawing/2014/main" id="{F056DB07-782D-4FF5-A3E4-6E7F84D8A7D5}"/>
                </a:ext>
              </a:extLst>
            </p:cNvPr>
            <p:cNvSpPr/>
            <p:nvPr/>
          </p:nvSpPr>
          <p:spPr>
            <a:xfrm>
              <a:off x="3949" y="79916"/>
              <a:ext cx="4320480"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defTabSz="1511300">
                <a:lnSpc>
                  <a:spcPct val="90000"/>
                </a:lnSpc>
                <a:spcBef>
                  <a:spcPct val="0"/>
                </a:spcBef>
                <a:spcAft>
                  <a:spcPct val="35000"/>
                </a:spcAft>
              </a:pPr>
              <a:r>
                <a:rPr lang="tr-TR" sz="3400" b="1" dirty="0">
                  <a:solidFill>
                    <a:prstClr val="white"/>
                  </a:solidFill>
                </a:rPr>
                <a:t>FSC NE YAPIYOR???</a:t>
              </a:r>
              <a:endParaRPr lang="tr-TR" sz="3400" dirty="0">
                <a:solidFill>
                  <a:prstClr val="white"/>
                </a:solidFill>
              </a:endParaRPr>
            </a:p>
          </p:txBody>
        </p:sp>
      </p:grpSp>
      <p:sp>
        <p:nvSpPr>
          <p:cNvPr id="10" name="Konuşma Balonu: Oval 9">
            <a:extLst>
              <a:ext uri="{FF2B5EF4-FFF2-40B4-BE49-F238E27FC236}">
                <a16:creationId xmlns:a16="http://schemas.microsoft.com/office/drawing/2014/main" id="{D8912CFB-2597-4305-9C63-22262DD6F60A}"/>
              </a:ext>
            </a:extLst>
          </p:cNvPr>
          <p:cNvSpPr/>
          <p:nvPr/>
        </p:nvSpPr>
        <p:spPr>
          <a:xfrm>
            <a:off x="5652120" y="847890"/>
            <a:ext cx="2534683" cy="888543"/>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bg1"/>
                </a:solidFill>
                <a:latin typeface="Comic Sans MS" panose="030F0702030302020204" pitchFamily="66" charset="0"/>
              </a:rPr>
              <a:t>FSC RESMİ SİTESİNDEN…</a:t>
            </a:r>
          </a:p>
        </p:txBody>
      </p:sp>
    </p:spTree>
    <p:extLst>
      <p:ext uri="{BB962C8B-B14F-4D97-AF65-F5344CB8AC3E}">
        <p14:creationId xmlns:p14="http://schemas.microsoft.com/office/powerpoint/2010/main" val="364798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800" fill="hold"/>
                                        <p:tgtEl>
                                          <p:spTgt spid="10"/>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3FE37F9E-6BA5-4E8F-B8D1-2DF24D64AC8E}"/>
              </a:ext>
            </a:extLst>
          </p:cNvPr>
          <p:cNvSpPr>
            <a:spLocks noGrp="1"/>
          </p:cNvSpPr>
          <p:nvPr>
            <p:ph type="sldNum" sz="quarter" idx="12"/>
          </p:nvPr>
        </p:nvSpPr>
        <p:spPr/>
        <p:txBody>
          <a:bodyPr/>
          <a:lstStyle/>
          <a:p>
            <a:fld id="{B1DEFA8C-F947-479F-BE07-76B6B3F80BF1}" type="slidenum">
              <a:rPr lang="tr-TR" smtClean="0"/>
              <a:pPr/>
              <a:t>24</a:t>
            </a:fld>
            <a:endParaRPr lang="tr-TR"/>
          </a:p>
        </p:txBody>
      </p:sp>
      <p:sp>
        <p:nvSpPr>
          <p:cNvPr id="5" name="2 İçerik Yer Tutucusu">
            <a:extLst>
              <a:ext uri="{FF2B5EF4-FFF2-40B4-BE49-F238E27FC236}">
                <a16:creationId xmlns:a16="http://schemas.microsoft.com/office/drawing/2014/main" id="{EE0B2558-6DA1-4363-8523-C5A9DB6B2DF9}"/>
              </a:ext>
            </a:extLst>
          </p:cNvPr>
          <p:cNvSpPr>
            <a:spLocks noGrp="1"/>
          </p:cNvSpPr>
          <p:nvPr>
            <p:ph idx="1"/>
          </p:nvPr>
        </p:nvSpPr>
        <p:spPr>
          <a:xfrm>
            <a:off x="185328" y="1412776"/>
            <a:ext cx="8563135" cy="5112568"/>
          </a:xfrm>
          <a:gradFill>
            <a:gsLst>
              <a:gs pos="47000">
                <a:srgbClr val="00B050"/>
              </a:gs>
              <a:gs pos="100000">
                <a:schemeClr val="bg2">
                  <a:shade val="96000"/>
                  <a:satMod val="120000"/>
                  <a:lumMod val="90000"/>
                </a:schemeClr>
              </a:gs>
            </a:gsLst>
            <a:lin ang="612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ormAutofit fontScale="40000" lnSpcReduction="20000"/>
          </a:bodyPr>
          <a:lstStyle/>
          <a:p>
            <a:pPr marL="0" indent="0" fontAlgn="base">
              <a:buNone/>
            </a:pPr>
            <a:r>
              <a:rPr lang="tr-TR" sz="6600" dirty="0">
                <a:solidFill>
                  <a:srgbClr val="FFFF00"/>
                </a:solidFill>
              </a:rPr>
              <a:t> </a:t>
            </a:r>
          </a:p>
          <a:p>
            <a:pPr marL="0" indent="0" fontAlgn="base">
              <a:buNone/>
            </a:pPr>
            <a:r>
              <a:rPr lang="tr-TR" sz="6600" dirty="0">
                <a:solidFill>
                  <a:srgbClr val="FFFF00"/>
                </a:solidFill>
              </a:rPr>
              <a:t>	</a:t>
            </a:r>
            <a:r>
              <a:rPr lang="tr-TR" sz="6600" dirty="0" err="1">
                <a:solidFill>
                  <a:srgbClr val="FFFF00"/>
                </a:solidFill>
              </a:rPr>
              <a:t>FSC'nin</a:t>
            </a:r>
            <a:r>
              <a:rPr lang="tr-TR" sz="6600" dirty="0">
                <a:solidFill>
                  <a:srgbClr val="FFFF00"/>
                </a:solidFill>
              </a:rPr>
              <a:t> nasıl karar verdiğini anlama…</a:t>
            </a:r>
          </a:p>
          <a:p>
            <a:pPr fontAlgn="base">
              <a:buFont typeface="Wingdings" panose="05000000000000000000" pitchFamily="2" charset="2"/>
              <a:buChar char="v"/>
            </a:pPr>
            <a:r>
              <a:rPr lang="tr-TR" sz="7000" dirty="0"/>
              <a:t>FSC üyeleri tarafından yönetilmektedir. Tüm üyelerimizin, orman yönetiminin geleceğini birlikte şekillendirmeye yardımcı olan standartlarımızın, politikalarımızın ve prosedürlerimizin geliştirilmesinde eşit oy hakkı vardır.</a:t>
            </a:r>
          </a:p>
          <a:p>
            <a:pPr fontAlgn="base">
              <a:buFont typeface="Wingdings" panose="05000000000000000000" pitchFamily="2" charset="2"/>
              <a:buChar char="v"/>
            </a:pPr>
            <a:r>
              <a:rPr lang="tr-TR" sz="7000" dirty="0"/>
              <a:t>İki tür FSC üyesi vardır: </a:t>
            </a:r>
          </a:p>
          <a:p>
            <a:pPr fontAlgn="base">
              <a:buFont typeface="Courier New" panose="02070309020205020404" pitchFamily="49" charset="0"/>
              <a:buChar char="o"/>
            </a:pPr>
            <a:r>
              <a:rPr lang="tr-TR" sz="7000" dirty="0"/>
              <a:t>	</a:t>
            </a:r>
            <a:r>
              <a:rPr lang="tr-TR" sz="7000" u="sng" dirty="0" err="1">
                <a:solidFill>
                  <a:srgbClr val="FFFF00"/>
                </a:solidFill>
              </a:rPr>
              <a:t>organizasyonel</a:t>
            </a:r>
            <a:r>
              <a:rPr lang="tr-TR" sz="7000" u="sng" dirty="0">
                <a:solidFill>
                  <a:srgbClr val="FFFF00"/>
                </a:solidFill>
              </a:rPr>
              <a:t> üyeler </a:t>
            </a:r>
            <a:r>
              <a:rPr lang="tr-TR" sz="7000" dirty="0"/>
              <a:t>(ormancılık şirketleri, çevre grupları ve perakendeciler gibi) ve</a:t>
            </a:r>
          </a:p>
          <a:p>
            <a:pPr fontAlgn="base">
              <a:buFont typeface="Courier New" panose="02070309020205020404" pitchFamily="49" charset="0"/>
              <a:buChar char="o"/>
            </a:pPr>
            <a:r>
              <a:rPr lang="tr-TR" sz="7000" dirty="0"/>
              <a:t>	 </a:t>
            </a:r>
            <a:r>
              <a:rPr lang="tr-TR" sz="7000" dirty="0">
                <a:solidFill>
                  <a:srgbClr val="FFFF00"/>
                </a:solidFill>
              </a:rPr>
              <a:t>bireysel üyeler </a:t>
            </a:r>
            <a:r>
              <a:rPr lang="tr-TR" sz="7000" dirty="0"/>
              <a:t>(akademisyenler, öğrenciler ve </a:t>
            </a:r>
            <a:r>
              <a:rPr lang="tr-TR" sz="7000" dirty="0" err="1"/>
              <a:t>aktivistler</a:t>
            </a:r>
            <a:r>
              <a:rPr lang="tr-TR" sz="7000" dirty="0"/>
              <a:t> gibi).</a:t>
            </a:r>
          </a:p>
        </p:txBody>
      </p:sp>
      <p:grpSp>
        <p:nvGrpSpPr>
          <p:cNvPr id="7" name="Grup 6">
            <a:extLst>
              <a:ext uri="{FF2B5EF4-FFF2-40B4-BE49-F238E27FC236}">
                <a16:creationId xmlns:a16="http://schemas.microsoft.com/office/drawing/2014/main" id="{9525CFB2-1F8E-4861-A42B-627A04293A61}"/>
              </a:ext>
            </a:extLst>
          </p:cNvPr>
          <p:cNvGrpSpPr/>
          <p:nvPr/>
        </p:nvGrpSpPr>
        <p:grpSpPr>
          <a:xfrm>
            <a:off x="1691680" y="325398"/>
            <a:ext cx="4608512" cy="727337"/>
            <a:chOff x="0" y="40107"/>
            <a:chExt cx="4324429" cy="815490"/>
          </a:xfrm>
          <a:scene3d>
            <a:camera prst="orthographicFront"/>
            <a:lightRig rig="threePt" dir="t">
              <a:rot lat="0" lon="0" rev="7500000"/>
            </a:lightRig>
          </a:scene3d>
        </p:grpSpPr>
        <p:sp>
          <p:nvSpPr>
            <p:cNvPr id="8" name="Yuvarlatılmış Dikdörtgen 5">
              <a:extLst>
                <a:ext uri="{FF2B5EF4-FFF2-40B4-BE49-F238E27FC236}">
                  <a16:creationId xmlns:a16="http://schemas.microsoft.com/office/drawing/2014/main" id="{E306B340-3999-4CAC-9DFE-AA72E07D357E}"/>
                </a:ext>
              </a:extLst>
            </p:cNvPr>
            <p:cNvSpPr/>
            <p:nvPr/>
          </p:nvSpPr>
          <p:spPr>
            <a:xfrm>
              <a:off x="0" y="40107"/>
              <a:ext cx="4324429" cy="815490"/>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9" name="Yuvarlatılmış Dikdörtgen 4">
              <a:extLst>
                <a:ext uri="{FF2B5EF4-FFF2-40B4-BE49-F238E27FC236}">
                  <a16:creationId xmlns:a16="http://schemas.microsoft.com/office/drawing/2014/main" id="{F056DB07-782D-4FF5-A3E4-6E7F84D8A7D5}"/>
                </a:ext>
              </a:extLst>
            </p:cNvPr>
            <p:cNvSpPr/>
            <p:nvPr/>
          </p:nvSpPr>
          <p:spPr>
            <a:xfrm>
              <a:off x="3949" y="79916"/>
              <a:ext cx="4320480"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defTabSz="1511300">
                <a:lnSpc>
                  <a:spcPct val="90000"/>
                </a:lnSpc>
                <a:spcBef>
                  <a:spcPct val="0"/>
                </a:spcBef>
                <a:spcAft>
                  <a:spcPct val="35000"/>
                </a:spcAft>
              </a:pPr>
              <a:r>
                <a:rPr lang="tr-TR" sz="3400" b="1" dirty="0">
                  <a:solidFill>
                    <a:prstClr val="white"/>
                  </a:solidFill>
                </a:rPr>
                <a:t>FSC nasıl yönetiliyor</a:t>
              </a:r>
              <a:endParaRPr lang="tr-TR" sz="3400" dirty="0">
                <a:solidFill>
                  <a:prstClr val="white"/>
                </a:solidFill>
              </a:endParaRPr>
            </a:p>
          </p:txBody>
        </p:sp>
      </p:grpSp>
      <p:sp>
        <p:nvSpPr>
          <p:cNvPr id="10" name="Konuşma Balonu: Oval 9">
            <a:extLst>
              <a:ext uri="{FF2B5EF4-FFF2-40B4-BE49-F238E27FC236}">
                <a16:creationId xmlns:a16="http://schemas.microsoft.com/office/drawing/2014/main" id="{D8912CFB-2597-4305-9C63-22262DD6F60A}"/>
              </a:ext>
            </a:extLst>
          </p:cNvPr>
          <p:cNvSpPr/>
          <p:nvPr/>
        </p:nvSpPr>
        <p:spPr>
          <a:xfrm>
            <a:off x="5652120" y="847890"/>
            <a:ext cx="2534683" cy="888543"/>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bg1"/>
                </a:solidFill>
                <a:latin typeface="Comic Sans MS" panose="030F0702030302020204" pitchFamily="66" charset="0"/>
              </a:rPr>
              <a:t>FSC RESMİ SİTESİNDEN…</a:t>
            </a:r>
          </a:p>
        </p:txBody>
      </p:sp>
    </p:spTree>
    <p:extLst>
      <p:ext uri="{BB962C8B-B14F-4D97-AF65-F5344CB8AC3E}">
        <p14:creationId xmlns:p14="http://schemas.microsoft.com/office/powerpoint/2010/main" val="349138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800" fill="hold"/>
                                        <p:tgtEl>
                                          <p:spTgt spid="10"/>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500"/>
                                        <p:tgtEl>
                                          <p:spTgt spid="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fade">
                                      <p:cBhvr>
                                        <p:cTn id="36" dur="500"/>
                                        <p:tgtEl>
                                          <p:spTgt spid="5">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Effect transition="in" filter="fade">
                                      <p:cBhvr>
                                        <p:cTn id="4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3FE37F9E-6BA5-4E8F-B8D1-2DF24D64AC8E}"/>
              </a:ext>
            </a:extLst>
          </p:cNvPr>
          <p:cNvSpPr>
            <a:spLocks noGrp="1"/>
          </p:cNvSpPr>
          <p:nvPr>
            <p:ph type="sldNum" sz="quarter" idx="12"/>
          </p:nvPr>
        </p:nvSpPr>
        <p:spPr/>
        <p:txBody>
          <a:bodyPr/>
          <a:lstStyle/>
          <a:p>
            <a:fld id="{B1DEFA8C-F947-479F-BE07-76B6B3F80BF1}" type="slidenum">
              <a:rPr lang="tr-TR" smtClean="0"/>
              <a:pPr/>
              <a:t>25</a:t>
            </a:fld>
            <a:endParaRPr lang="tr-TR"/>
          </a:p>
        </p:txBody>
      </p:sp>
      <p:sp>
        <p:nvSpPr>
          <p:cNvPr id="5" name="2 İçerik Yer Tutucusu">
            <a:extLst>
              <a:ext uri="{FF2B5EF4-FFF2-40B4-BE49-F238E27FC236}">
                <a16:creationId xmlns:a16="http://schemas.microsoft.com/office/drawing/2014/main" id="{EE0B2558-6DA1-4363-8523-C5A9DB6B2DF9}"/>
              </a:ext>
            </a:extLst>
          </p:cNvPr>
          <p:cNvSpPr>
            <a:spLocks noGrp="1"/>
          </p:cNvSpPr>
          <p:nvPr>
            <p:ph idx="1"/>
          </p:nvPr>
        </p:nvSpPr>
        <p:spPr>
          <a:xfrm>
            <a:off x="185328" y="1340768"/>
            <a:ext cx="8563135" cy="5112568"/>
          </a:xfrm>
          <a:gradFill flip="none" rotWithShape="1">
            <a:gsLst>
              <a:gs pos="68000">
                <a:srgbClr val="00B050"/>
              </a:gs>
              <a:gs pos="100000">
                <a:schemeClr val="bg2">
                  <a:shade val="96000"/>
                  <a:satMod val="120000"/>
                  <a:lumMod val="90000"/>
                </a:schemeClr>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ormAutofit fontScale="32500" lnSpcReduction="20000"/>
          </a:bodyPr>
          <a:lstStyle/>
          <a:p>
            <a:pPr marL="0" indent="0" fontAlgn="base">
              <a:buNone/>
            </a:pPr>
            <a:r>
              <a:rPr lang="tr-TR" sz="6600" dirty="0">
                <a:solidFill>
                  <a:srgbClr val="FFFF00"/>
                </a:solidFill>
              </a:rPr>
              <a:t>	Üye olmak için, </a:t>
            </a:r>
            <a:r>
              <a:rPr lang="tr-TR" sz="6600" dirty="0">
                <a:solidFill>
                  <a:schemeClr val="tx1"/>
                </a:solidFill>
              </a:rPr>
              <a:t>üç FSC odasından </a:t>
            </a:r>
            <a:r>
              <a:rPr lang="tr-TR" sz="6600" dirty="0">
                <a:solidFill>
                  <a:srgbClr val="FFFF00"/>
                </a:solidFill>
              </a:rPr>
              <a:t>birine katılmak için başvurmanız gerekir; </a:t>
            </a:r>
            <a:r>
              <a:rPr lang="tr-TR" sz="6600" dirty="0">
                <a:solidFill>
                  <a:schemeClr val="tx1"/>
                </a:solidFill>
              </a:rPr>
              <a:t>çevresel, sosyal ve ekonomik </a:t>
            </a:r>
            <a:r>
              <a:rPr lang="tr-TR" sz="6600" dirty="0">
                <a:solidFill>
                  <a:srgbClr val="FFFF00"/>
                </a:solidFill>
              </a:rPr>
              <a:t>.Bu üç oda, içinde bulunduğunuz yarımküreye bağlı olarak </a:t>
            </a:r>
            <a:r>
              <a:rPr lang="tr-TR" sz="6600" dirty="0">
                <a:solidFill>
                  <a:schemeClr val="tx1"/>
                </a:solidFill>
              </a:rPr>
              <a:t>kuzey ve güney alt odalara </a:t>
            </a:r>
            <a:r>
              <a:rPr lang="tr-TR" sz="6600" dirty="0">
                <a:solidFill>
                  <a:srgbClr val="FFFF00"/>
                </a:solidFill>
              </a:rPr>
              <a:t>bölünmüştür.</a:t>
            </a:r>
          </a:p>
          <a:p>
            <a:pPr marL="0" indent="0" fontAlgn="base">
              <a:buNone/>
            </a:pPr>
            <a:endParaRPr lang="tr-TR" sz="6600" dirty="0">
              <a:solidFill>
                <a:srgbClr val="FFFF00"/>
              </a:solidFill>
            </a:endParaRPr>
          </a:p>
          <a:p>
            <a:pPr marL="0" indent="0" fontAlgn="base">
              <a:buNone/>
            </a:pPr>
            <a:r>
              <a:rPr lang="tr-TR" sz="6600" dirty="0">
                <a:solidFill>
                  <a:srgbClr val="FFFF00"/>
                </a:solidFill>
              </a:rPr>
              <a:t>	Tüm seslerin duyulmasını sağlamak için dengeli bir oylama yapısına sahip, demokratik ve uzlaşmacı bir kuruluşuz. Dolayısıyla, değişim yaratma söz konusu olduğunda, </a:t>
            </a:r>
            <a:r>
              <a:rPr lang="tr-TR" sz="6600" dirty="0">
                <a:solidFill>
                  <a:schemeClr val="tx1"/>
                </a:solidFill>
              </a:rPr>
              <a:t>üç odamızın her biri tüm FSC konularında oyların yüzde 33,3'ünü elinde tutuyor </a:t>
            </a:r>
            <a:r>
              <a:rPr lang="tr-TR" sz="6600" dirty="0">
                <a:solidFill>
                  <a:srgbClr val="FFFF00"/>
                </a:solidFill>
              </a:rPr>
              <a:t>ve bu da sistemimizin dengeli kalmasını sağlıyor.</a:t>
            </a:r>
          </a:p>
          <a:p>
            <a:pPr marL="0" indent="0" fontAlgn="base">
              <a:buNone/>
            </a:pPr>
            <a:endParaRPr lang="tr-TR" sz="6600" dirty="0">
              <a:solidFill>
                <a:srgbClr val="FFFF00"/>
              </a:solidFill>
            </a:endParaRPr>
          </a:p>
          <a:p>
            <a:pPr marL="0" indent="0" fontAlgn="base">
              <a:buNone/>
            </a:pPr>
            <a:r>
              <a:rPr lang="tr-TR" sz="6600" dirty="0">
                <a:solidFill>
                  <a:srgbClr val="FFFF00"/>
                </a:solidFill>
              </a:rPr>
              <a:t>	Her oda içinde, </a:t>
            </a:r>
            <a:r>
              <a:rPr lang="tr-TR" sz="6600" dirty="0">
                <a:solidFill>
                  <a:schemeClr val="tx1"/>
                </a:solidFill>
              </a:rPr>
              <a:t>kuzey ve güneyin her birinin yüzde 50 oy almasını sağlamak için oylar </a:t>
            </a:r>
            <a:r>
              <a:rPr lang="tr-TR" sz="6600" dirty="0" err="1">
                <a:solidFill>
                  <a:schemeClr val="tx1"/>
                </a:solidFill>
              </a:rPr>
              <a:t>ağırlıklandırılır</a:t>
            </a:r>
            <a:r>
              <a:rPr lang="tr-TR" sz="6600" dirty="0">
                <a:solidFill>
                  <a:schemeClr val="tx1"/>
                </a:solidFill>
              </a:rPr>
              <a:t>.</a:t>
            </a:r>
            <a:r>
              <a:rPr lang="tr-TR" sz="6600" dirty="0">
                <a:solidFill>
                  <a:srgbClr val="FFFF00"/>
                </a:solidFill>
              </a:rPr>
              <a:t> Dahası, örgütsel üyelerin oyları, örgütsel üyelerin bireysel üyelerden daha fazla kişiyi temsil ettiği gerçeğini yansıtacak şekilde </a:t>
            </a:r>
            <a:r>
              <a:rPr lang="tr-TR" sz="6600" dirty="0" err="1">
                <a:solidFill>
                  <a:srgbClr val="FFFF00"/>
                </a:solidFill>
              </a:rPr>
              <a:t>ağırlıklandırılmıştır</a:t>
            </a:r>
            <a:r>
              <a:rPr lang="tr-TR" sz="6600" dirty="0">
                <a:solidFill>
                  <a:srgbClr val="FFFF00"/>
                </a:solidFill>
              </a:rPr>
              <a:t>.</a:t>
            </a:r>
            <a:endParaRPr lang="tr-TR" sz="7000" dirty="0"/>
          </a:p>
        </p:txBody>
      </p:sp>
      <p:grpSp>
        <p:nvGrpSpPr>
          <p:cNvPr id="7" name="Grup 6">
            <a:extLst>
              <a:ext uri="{FF2B5EF4-FFF2-40B4-BE49-F238E27FC236}">
                <a16:creationId xmlns:a16="http://schemas.microsoft.com/office/drawing/2014/main" id="{9525CFB2-1F8E-4861-A42B-627A04293A61}"/>
              </a:ext>
            </a:extLst>
          </p:cNvPr>
          <p:cNvGrpSpPr/>
          <p:nvPr/>
        </p:nvGrpSpPr>
        <p:grpSpPr>
          <a:xfrm>
            <a:off x="1691680" y="325398"/>
            <a:ext cx="4608512" cy="727337"/>
            <a:chOff x="0" y="40107"/>
            <a:chExt cx="4324429" cy="815490"/>
          </a:xfrm>
          <a:scene3d>
            <a:camera prst="orthographicFront"/>
            <a:lightRig rig="threePt" dir="t">
              <a:rot lat="0" lon="0" rev="7500000"/>
            </a:lightRig>
          </a:scene3d>
        </p:grpSpPr>
        <p:sp>
          <p:nvSpPr>
            <p:cNvPr id="8" name="Yuvarlatılmış Dikdörtgen 5">
              <a:extLst>
                <a:ext uri="{FF2B5EF4-FFF2-40B4-BE49-F238E27FC236}">
                  <a16:creationId xmlns:a16="http://schemas.microsoft.com/office/drawing/2014/main" id="{E306B340-3999-4CAC-9DFE-AA72E07D357E}"/>
                </a:ext>
              </a:extLst>
            </p:cNvPr>
            <p:cNvSpPr/>
            <p:nvPr/>
          </p:nvSpPr>
          <p:spPr>
            <a:xfrm>
              <a:off x="0" y="40107"/>
              <a:ext cx="4324429" cy="815490"/>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9" name="Yuvarlatılmış Dikdörtgen 4">
              <a:extLst>
                <a:ext uri="{FF2B5EF4-FFF2-40B4-BE49-F238E27FC236}">
                  <a16:creationId xmlns:a16="http://schemas.microsoft.com/office/drawing/2014/main" id="{F056DB07-782D-4FF5-A3E4-6E7F84D8A7D5}"/>
                </a:ext>
              </a:extLst>
            </p:cNvPr>
            <p:cNvSpPr/>
            <p:nvPr/>
          </p:nvSpPr>
          <p:spPr>
            <a:xfrm>
              <a:off x="3949" y="79916"/>
              <a:ext cx="4320480"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defTabSz="1511300">
                <a:lnSpc>
                  <a:spcPct val="90000"/>
                </a:lnSpc>
                <a:spcBef>
                  <a:spcPct val="0"/>
                </a:spcBef>
                <a:spcAft>
                  <a:spcPct val="35000"/>
                </a:spcAft>
              </a:pPr>
              <a:r>
                <a:rPr lang="tr-TR" sz="3400" b="1" dirty="0">
                  <a:solidFill>
                    <a:prstClr val="white"/>
                  </a:solidFill>
                </a:rPr>
                <a:t>FSC nasıl yönetiliyor</a:t>
              </a:r>
              <a:endParaRPr lang="tr-TR" sz="3400" dirty="0">
                <a:solidFill>
                  <a:prstClr val="white"/>
                </a:solidFill>
              </a:endParaRPr>
            </a:p>
          </p:txBody>
        </p:sp>
      </p:grpSp>
      <p:sp>
        <p:nvSpPr>
          <p:cNvPr id="10" name="Konuşma Balonu: Oval 9">
            <a:extLst>
              <a:ext uri="{FF2B5EF4-FFF2-40B4-BE49-F238E27FC236}">
                <a16:creationId xmlns:a16="http://schemas.microsoft.com/office/drawing/2014/main" id="{D8912CFB-2597-4305-9C63-22262DD6F60A}"/>
              </a:ext>
            </a:extLst>
          </p:cNvPr>
          <p:cNvSpPr/>
          <p:nvPr/>
        </p:nvSpPr>
        <p:spPr>
          <a:xfrm>
            <a:off x="5668196" y="640248"/>
            <a:ext cx="2534683" cy="888543"/>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bg1"/>
                </a:solidFill>
                <a:latin typeface="Comic Sans MS" panose="030F0702030302020204" pitchFamily="66" charset="0"/>
              </a:rPr>
              <a:t>FSC RESMİ SİTESİNDEN…</a:t>
            </a:r>
          </a:p>
        </p:txBody>
      </p:sp>
    </p:spTree>
    <p:extLst>
      <p:ext uri="{BB962C8B-B14F-4D97-AF65-F5344CB8AC3E}">
        <p14:creationId xmlns:p14="http://schemas.microsoft.com/office/powerpoint/2010/main" val="294248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800" fill="hold"/>
                                        <p:tgtEl>
                                          <p:spTgt spid="10"/>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46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988840"/>
            <a:ext cx="8424936" cy="3641792"/>
          </a:xfrm>
          <a:gradFill flip="none" rotWithShape="1">
            <a:gsLst>
              <a:gs pos="52000">
                <a:srgbClr val="00B050"/>
              </a:gs>
              <a:gs pos="100000">
                <a:schemeClr val="bg1"/>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ormAutofit/>
          </a:bodyPr>
          <a:lstStyle/>
          <a:p>
            <a:r>
              <a:rPr lang="tr-TR" sz="2800" b="1" u="sng" dirty="0">
                <a:solidFill>
                  <a:srgbClr val="C00000"/>
                </a:solidFill>
              </a:rPr>
              <a:t>Çevresel şartlara uygun orman yönetiminin amacı; </a:t>
            </a:r>
            <a:r>
              <a:rPr lang="tr-TR" sz="2800" b="1" dirty="0">
                <a:solidFill>
                  <a:srgbClr val="FF0000"/>
                </a:solidFill>
              </a:rPr>
              <a:t>	</a:t>
            </a:r>
          </a:p>
          <a:p>
            <a:pPr marL="0" indent="0">
              <a:buNone/>
            </a:pPr>
            <a:r>
              <a:rPr lang="tr-TR" b="1" dirty="0"/>
              <a:t>	</a:t>
            </a:r>
            <a:r>
              <a:rPr lang="tr-TR" sz="3600" dirty="0"/>
              <a:t>Kereste ve kereste dışı orman ürünlerinin ormanın biyolojik çeşitliliğine, verimliliğine ve ekolojik süreçlerine zarar vermeden elde edilmesidir.</a:t>
            </a:r>
          </a:p>
        </p:txBody>
      </p:sp>
      <p:grpSp>
        <p:nvGrpSpPr>
          <p:cNvPr id="17" name="Grup 16"/>
          <p:cNvGrpSpPr/>
          <p:nvPr/>
        </p:nvGrpSpPr>
        <p:grpSpPr>
          <a:xfrm>
            <a:off x="251520" y="404664"/>
            <a:ext cx="7353068" cy="1220367"/>
            <a:chOff x="0" y="40107"/>
            <a:chExt cx="7353068" cy="815490"/>
          </a:xfrm>
          <a:scene3d>
            <a:camera prst="orthographicFront"/>
            <a:lightRig rig="threePt" dir="t">
              <a:rot lat="0" lon="0" rev="7500000"/>
            </a:lightRig>
          </a:scene3d>
        </p:grpSpPr>
        <p:sp>
          <p:nvSpPr>
            <p:cNvPr id="18" name="Yuvarlatılmış Dikdörtgen 17"/>
            <p:cNvSpPr/>
            <p:nvPr/>
          </p:nvSpPr>
          <p:spPr>
            <a:xfrm>
              <a:off x="0" y="40107"/>
              <a:ext cx="7353068" cy="815490"/>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9" name="Yuvarlatılmış Dikdörtgen 4"/>
            <p:cNvSpPr/>
            <p:nvPr/>
          </p:nvSpPr>
          <p:spPr>
            <a:xfrm>
              <a:off x="39809" y="79916"/>
              <a:ext cx="7273450"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defTabSz="1511300">
                <a:lnSpc>
                  <a:spcPct val="90000"/>
                </a:lnSpc>
                <a:spcBef>
                  <a:spcPct val="0"/>
                </a:spcBef>
                <a:spcAft>
                  <a:spcPct val="35000"/>
                </a:spcAft>
              </a:pPr>
              <a:r>
                <a:rPr lang="tr-TR" sz="3200" b="1" dirty="0">
                  <a:solidFill>
                    <a:prstClr val="white"/>
                  </a:solidFill>
                </a:rPr>
                <a:t>ORMANCILIKTA FSC SERTİFİKASYONUN AMACI :</a:t>
              </a:r>
              <a:endParaRPr lang="tr-TR" sz="3200" dirty="0">
                <a:solidFill>
                  <a:prstClr val="white"/>
                </a:solidFill>
              </a:endParaRPr>
            </a:p>
          </p:txBody>
        </p:sp>
      </p:grpSp>
    </p:spTree>
    <p:extLst>
      <p:ext uri="{BB962C8B-B14F-4D97-AF65-F5344CB8AC3E}">
        <p14:creationId xmlns:p14="http://schemas.microsoft.com/office/powerpoint/2010/main" val="28251629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ppt_w</p:attrName>
                                        </p:attrNameLst>
                                      </p:cBhvr>
                                      <p:tavLst>
                                        <p:tav tm="0">
                                          <p:val>
                                            <p:fltVal val="0"/>
                                          </p:val>
                                        </p:tav>
                                        <p:tav tm="100000">
                                          <p:val>
                                            <p:strVal val="#ppt_w"/>
                                          </p:val>
                                        </p:tav>
                                      </p:tavLst>
                                    </p:anim>
                                    <p:anim calcmode="lin" valueType="num">
                                      <p:cBhvr>
                                        <p:cTn id="15" dur="500" fill="hold"/>
                                        <p:tgtEl>
                                          <p:spTgt spid="3">
                                            <p:bg/>
                                          </p:spTgt>
                                        </p:tgtEl>
                                        <p:attrNameLst>
                                          <p:attrName>ppt_h</p:attrName>
                                        </p:attrNameLst>
                                      </p:cBhvr>
                                      <p:tavLst>
                                        <p:tav tm="0">
                                          <p:val>
                                            <p:fltVal val="0"/>
                                          </p:val>
                                        </p:tav>
                                        <p:tav tm="100000">
                                          <p:val>
                                            <p:strVal val="#ppt_h"/>
                                          </p:val>
                                        </p:tav>
                                      </p:tavLst>
                                    </p:anim>
                                    <p:animEffect transition="in" filter="fade">
                                      <p:cBhvr>
                                        <p:cTn id="16" dur="5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05762" y="1587408"/>
            <a:ext cx="8424936" cy="4824536"/>
          </a:xfrm>
          <a:gradFill>
            <a:gsLst>
              <a:gs pos="52000">
                <a:srgbClr val="00B050"/>
              </a:gs>
              <a:gs pos="100000">
                <a:schemeClr val="bg2">
                  <a:shade val="96000"/>
                  <a:satMod val="120000"/>
                  <a:lumMod val="90000"/>
                </a:schemeClr>
              </a:gs>
            </a:gsLst>
            <a:lin ang="612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ormAutofit/>
          </a:bodyPr>
          <a:lstStyle/>
          <a:p>
            <a:r>
              <a:rPr lang="tr-TR" sz="2400" b="1" u="sng" dirty="0">
                <a:solidFill>
                  <a:srgbClr val="C00000"/>
                </a:solidFill>
              </a:rPr>
              <a:t>Sosyal açıdan fayda sağlayan orman yönetiminin amacı</a:t>
            </a:r>
            <a:r>
              <a:rPr lang="tr-TR" sz="2400" dirty="0">
                <a:solidFill>
                  <a:srgbClr val="C00000"/>
                </a:solidFill>
              </a:rPr>
              <a:t>; </a:t>
            </a:r>
          </a:p>
          <a:p>
            <a:pPr marL="0" indent="0">
              <a:buNone/>
            </a:pPr>
            <a:r>
              <a:rPr lang="tr-TR" dirty="0"/>
              <a:t>	</a:t>
            </a:r>
            <a:r>
              <a:rPr lang="tr-TR" sz="3600" u="sng" dirty="0"/>
              <a:t>Yerel halkın ve toplumun </a:t>
            </a:r>
            <a:r>
              <a:rPr lang="tr-TR" sz="3600" dirty="0"/>
              <a:t>uzun vadede orman ve orman ürünlerinden fayda sağlayacağı, ancak bu kaynakların sürdürülebilir kullanımını destekleyen uzun dönemli yönetim planlarına da </a:t>
            </a:r>
            <a:r>
              <a:rPr lang="tr-TR" sz="3600" b="1" u="sng" dirty="0"/>
              <a:t>katılımda bulunacağı</a:t>
            </a:r>
            <a:r>
              <a:rPr lang="tr-TR" sz="3600" dirty="0"/>
              <a:t> sistemlerin kurulmasıdır.</a:t>
            </a:r>
          </a:p>
        </p:txBody>
      </p:sp>
      <p:grpSp>
        <p:nvGrpSpPr>
          <p:cNvPr id="17" name="Grup 16"/>
          <p:cNvGrpSpPr/>
          <p:nvPr/>
        </p:nvGrpSpPr>
        <p:grpSpPr>
          <a:xfrm>
            <a:off x="211711" y="192408"/>
            <a:ext cx="7353068" cy="1220367"/>
            <a:chOff x="0" y="40107"/>
            <a:chExt cx="7353068" cy="815490"/>
          </a:xfrm>
          <a:scene3d>
            <a:camera prst="orthographicFront"/>
            <a:lightRig rig="threePt" dir="t">
              <a:rot lat="0" lon="0" rev="7500000"/>
            </a:lightRig>
          </a:scene3d>
        </p:grpSpPr>
        <p:sp>
          <p:nvSpPr>
            <p:cNvPr id="18" name="Yuvarlatılmış Dikdörtgen 17"/>
            <p:cNvSpPr/>
            <p:nvPr/>
          </p:nvSpPr>
          <p:spPr>
            <a:xfrm>
              <a:off x="0" y="40107"/>
              <a:ext cx="7353068" cy="815490"/>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9" name="Yuvarlatılmış Dikdörtgen 4"/>
            <p:cNvSpPr/>
            <p:nvPr/>
          </p:nvSpPr>
          <p:spPr>
            <a:xfrm>
              <a:off x="39809" y="79916"/>
              <a:ext cx="7273450"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defTabSz="1511300">
                <a:lnSpc>
                  <a:spcPct val="90000"/>
                </a:lnSpc>
                <a:spcBef>
                  <a:spcPct val="0"/>
                </a:spcBef>
                <a:spcAft>
                  <a:spcPct val="35000"/>
                </a:spcAft>
              </a:pPr>
              <a:r>
                <a:rPr lang="tr-TR" sz="3200" b="1" dirty="0">
                  <a:solidFill>
                    <a:prstClr val="white"/>
                  </a:solidFill>
                </a:rPr>
                <a:t>ORMANCILIKTA FSC SERTİFİKASYONUN AMACI :</a:t>
              </a:r>
              <a:endParaRPr lang="tr-TR" sz="3200" dirty="0">
                <a:solidFill>
                  <a:prstClr val="white"/>
                </a:solidFill>
              </a:endParaRPr>
            </a:p>
          </p:txBody>
        </p:sp>
      </p:grpSp>
    </p:spTree>
    <p:extLst>
      <p:ext uri="{BB962C8B-B14F-4D97-AF65-F5344CB8AC3E}">
        <p14:creationId xmlns:p14="http://schemas.microsoft.com/office/powerpoint/2010/main" val="4060888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844824"/>
            <a:ext cx="8470694" cy="3857816"/>
          </a:xfrm>
          <a:gradFill flip="none" rotWithShape="1">
            <a:gsLst>
              <a:gs pos="34000">
                <a:srgbClr val="00B050"/>
              </a:gs>
              <a:gs pos="99000">
                <a:schemeClr val="accent1">
                  <a:lumMod val="95000"/>
                  <a:lumOff val="5000"/>
                </a:schemeClr>
              </a:gs>
              <a:gs pos="94000">
                <a:schemeClr val="bg1"/>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ormAutofit/>
          </a:bodyPr>
          <a:lstStyle/>
          <a:p>
            <a:r>
              <a:rPr lang="tr-TR" sz="2400" b="1" u="sng" dirty="0">
                <a:solidFill>
                  <a:srgbClr val="C00000"/>
                </a:solidFill>
              </a:rPr>
              <a:t>Ekonomik açıdan fayda sağlayan orman yönetiminin amacı; </a:t>
            </a:r>
            <a:endParaRPr lang="tr-TR" sz="2400" dirty="0">
              <a:solidFill>
                <a:srgbClr val="C00000"/>
              </a:solidFill>
            </a:endParaRPr>
          </a:p>
          <a:p>
            <a:pPr marL="0" indent="0">
              <a:buNone/>
            </a:pPr>
            <a:r>
              <a:rPr lang="tr-TR" dirty="0"/>
              <a:t>	</a:t>
            </a:r>
            <a:r>
              <a:rPr lang="tr-TR" sz="3600" dirty="0"/>
              <a:t>Ormanlara yönelik her türlü müdahalenin, </a:t>
            </a:r>
            <a:r>
              <a:rPr lang="tr-TR" sz="3600" u="sng" dirty="0">
                <a:solidFill>
                  <a:srgbClr val="FFFF00"/>
                </a:solidFill>
              </a:rPr>
              <a:t>içinde bulunduğu ekosistemi ve toplumun dengesini bozmayacak derecede </a:t>
            </a:r>
            <a:r>
              <a:rPr lang="tr-TR" sz="3600" u="sng" dirty="0">
                <a:solidFill>
                  <a:srgbClr val="C00000"/>
                </a:solidFill>
              </a:rPr>
              <a:t>kar amacı güdülerek</a:t>
            </a:r>
            <a:r>
              <a:rPr lang="tr-TR" sz="3600" dirty="0"/>
              <a:t> yapılmasıdır.</a:t>
            </a:r>
          </a:p>
        </p:txBody>
      </p:sp>
      <p:grpSp>
        <p:nvGrpSpPr>
          <p:cNvPr id="17" name="Grup 16"/>
          <p:cNvGrpSpPr/>
          <p:nvPr/>
        </p:nvGrpSpPr>
        <p:grpSpPr>
          <a:xfrm>
            <a:off x="251520" y="332656"/>
            <a:ext cx="7353068" cy="1220367"/>
            <a:chOff x="0" y="40107"/>
            <a:chExt cx="7353068" cy="815490"/>
          </a:xfrm>
          <a:scene3d>
            <a:camera prst="orthographicFront"/>
            <a:lightRig rig="threePt" dir="t">
              <a:rot lat="0" lon="0" rev="7500000"/>
            </a:lightRig>
          </a:scene3d>
        </p:grpSpPr>
        <p:sp>
          <p:nvSpPr>
            <p:cNvPr id="18" name="Yuvarlatılmış Dikdörtgen 17"/>
            <p:cNvSpPr/>
            <p:nvPr/>
          </p:nvSpPr>
          <p:spPr>
            <a:xfrm>
              <a:off x="0" y="40107"/>
              <a:ext cx="7353068" cy="815490"/>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9" name="Yuvarlatılmış Dikdörtgen 4"/>
            <p:cNvSpPr/>
            <p:nvPr/>
          </p:nvSpPr>
          <p:spPr>
            <a:xfrm>
              <a:off x="39809" y="79916"/>
              <a:ext cx="7273450"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defTabSz="1511300">
                <a:lnSpc>
                  <a:spcPct val="90000"/>
                </a:lnSpc>
                <a:spcBef>
                  <a:spcPct val="0"/>
                </a:spcBef>
                <a:spcAft>
                  <a:spcPct val="35000"/>
                </a:spcAft>
              </a:pPr>
              <a:r>
                <a:rPr lang="tr-TR" sz="3200" b="1" dirty="0">
                  <a:solidFill>
                    <a:prstClr val="white"/>
                  </a:solidFill>
                </a:rPr>
                <a:t>ORMANCILIKTA FSC SERTİFİKASYONUN AMACI :</a:t>
              </a:r>
              <a:endParaRPr lang="tr-TR" sz="3200" dirty="0">
                <a:solidFill>
                  <a:prstClr val="white"/>
                </a:solidFill>
              </a:endParaRPr>
            </a:p>
          </p:txBody>
        </p:sp>
      </p:grpSp>
    </p:spTree>
    <p:extLst>
      <p:ext uri="{BB962C8B-B14F-4D97-AF65-F5344CB8AC3E}">
        <p14:creationId xmlns:p14="http://schemas.microsoft.com/office/powerpoint/2010/main" val="8941700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1711" y="1628800"/>
            <a:ext cx="8510503" cy="4361872"/>
          </a:xfrm>
          <a:gradFill flip="none" rotWithShape="1">
            <a:gsLst>
              <a:gs pos="4000">
                <a:schemeClr val="bg1"/>
              </a:gs>
              <a:gs pos="29000">
                <a:srgbClr val="00B050"/>
              </a:gs>
              <a:gs pos="94000">
                <a:schemeClr val="bg2"/>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ormAutofit fontScale="77500" lnSpcReduction="20000"/>
          </a:bodyPr>
          <a:lstStyle/>
          <a:p>
            <a:r>
              <a:rPr lang="tr-TR" sz="3600" dirty="0" err="1"/>
              <a:t>Fsc</a:t>
            </a:r>
            <a:r>
              <a:rPr lang="tr-TR" sz="3600" dirty="0"/>
              <a:t> </a:t>
            </a:r>
            <a:r>
              <a:rPr lang="tr-TR" sz="3600" dirty="0">
                <a:hlinkClick r:id="" action="ppaction://noaction"/>
              </a:rPr>
              <a:t>Belgesi</a:t>
            </a:r>
            <a:r>
              <a:rPr lang="tr-TR" sz="3600" dirty="0"/>
              <a:t> ile </a:t>
            </a:r>
            <a:r>
              <a:rPr lang="tr-TR" sz="3600" dirty="0" err="1"/>
              <a:t>Fsc</a:t>
            </a:r>
            <a:r>
              <a:rPr lang="tr-TR" sz="3600" dirty="0"/>
              <a:t> logosu kullanım hakları elde edilmiş olunur.</a:t>
            </a:r>
          </a:p>
          <a:p>
            <a:pPr marL="0" indent="0">
              <a:buNone/>
            </a:pPr>
            <a:r>
              <a:rPr lang="tr-TR" sz="3600" dirty="0">
                <a:solidFill>
                  <a:srgbClr val="C00000"/>
                </a:solidFill>
              </a:rPr>
              <a:t>	Odun hammaddesinin;</a:t>
            </a:r>
          </a:p>
          <a:p>
            <a:pPr>
              <a:buFont typeface="Wingdings" panose="05000000000000000000" pitchFamily="2" charset="2"/>
              <a:buChar char="v"/>
            </a:pPr>
            <a:r>
              <a:rPr lang="tr-TR" sz="3600" dirty="0">
                <a:solidFill>
                  <a:srgbClr val="C00000"/>
                </a:solidFill>
              </a:rPr>
              <a:t>	yasadışı olarak, </a:t>
            </a:r>
          </a:p>
          <a:p>
            <a:pPr>
              <a:buFont typeface="Wingdings" panose="05000000000000000000" pitchFamily="2" charset="2"/>
              <a:buChar char="v"/>
            </a:pPr>
            <a:r>
              <a:rPr lang="tr-TR" sz="3600" dirty="0">
                <a:solidFill>
                  <a:srgbClr val="C00000"/>
                </a:solidFill>
              </a:rPr>
              <a:t>	geleneksel veya medeni haklara </a:t>
            </a:r>
            <a:r>
              <a:rPr lang="tr-TR" sz="3600">
                <a:solidFill>
                  <a:srgbClr val="C00000"/>
                </a:solidFill>
              </a:rPr>
              <a:t>aykırı olarak,</a:t>
            </a:r>
            <a:endParaRPr lang="tr-TR" sz="3600" dirty="0">
              <a:solidFill>
                <a:srgbClr val="C00000"/>
              </a:solidFill>
            </a:endParaRPr>
          </a:p>
          <a:p>
            <a:pPr>
              <a:buFont typeface="Wingdings" panose="05000000000000000000" pitchFamily="2" charset="2"/>
              <a:buChar char="v"/>
            </a:pPr>
            <a:r>
              <a:rPr lang="tr-TR" sz="3600" dirty="0">
                <a:solidFill>
                  <a:srgbClr val="C00000"/>
                </a:solidFill>
              </a:rPr>
              <a:t>	veya yüksek koruma değeri (HCV) alanlarını tehdit edecek şekilde hasat edilmediği anlamına gelir.</a:t>
            </a:r>
          </a:p>
          <a:p>
            <a:pPr marL="0" indent="0">
              <a:buNone/>
            </a:pPr>
            <a:r>
              <a:rPr lang="tr-TR" sz="3600" dirty="0">
                <a:solidFill>
                  <a:srgbClr val="C00000"/>
                </a:solidFill>
              </a:rPr>
              <a:t> Kontrollü odun, plantasyona veya orman dışı kullanıma dönüştürülen ormanlardan veya genetiği değiştirilmiş ağaçları içeren ormanlardan alınmamalıdır.</a:t>
            </a:r>
            <a:endParaRPr lang="tr-TR" sz="3600" u="sng" dirty="0">
              <a:solidFill>
                <a:srgbClr val="C00000"/>
              </a:solidFill>
            </a:endParaRPr>
          </a:p>
        </p:txBody>
      </p:sp>
      <p:sp>
        <p:nvSpPr>
          <p:cNvPr id="7" name="Yuvarlatılmış Dikdörtgen 6"/>
          <p:cNvSpPr/>
          <p:nvPr/>
        </p:nvSpPr>
        <p:spPr>
          <a:xfrm>
            <a:off x="211711" y="404664"/>
            <a:ext cx="5728441" cy="792088"/>
          </a:xfrm>
          <a:prstGeom prst="roundRect">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r>
              <a:rPr lang="tr-TR" sz="3600" b="1" dirty="0"/>
              <a:t>FSC BELGESİNİN FAYDALARI</a:t>
            </a:r>
          </a:p>
        </p:txBody>
      </p:sp>
    </p:spTree>
    <p:extLst>
      <p:ext uri="{BB962C8B-B14F-4D97-AF65-F5344CB8AC3E}">
        <p14:creationId xmlns:p14="http://schemas.microsoft.com/office/powerpoint/2010/main" val="5728978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1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11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11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12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13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circle(in)">
                                      <p:cBhvr>
                                        <p:cTn id="37" dur="12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circle(in)">
                                      <p:cBhvr>
                                        <p:cTn id="42" dur="13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504" y="1484784"/>
            <a:ext cx="8568952" cy="4608512"/>
          </a:xfrm>
          <a:gradFill flip="none" rotWithShape="1">
            <a:gsLst>
              <a:gs pos="21000">
                <a:srgbClr val="00B050"/>
              </a:gs>
              <a:gs pos="0">
                <a:schemeClr val="accent5">
                  <a:lumMod val="95000"/>
                  <a:lumOff val="5000"/>
                </a:schemeClr>
              </a:gs>
              <a:gs pos="100000">
                <a:schemeClr val="bg1"/>
              </a:gs>
            </a:gsLst>
            <a:path path="circle">
              <a:fillToRect l="50000" t="130000" r="50000" b="-3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ormAutofit fontScale="25000" lnSpcReduction="20000"/>
          </a:bodyPr>
          <a:lstStyle/>
          <a:p>
            <a:pPr marL="365760" indent="-283464">
              <a:buNone/>
              <a:defRPr/>
            </a:pPr>
            <a:r>
              <a:rPr lang="tr-TR" sz="1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			</a:t>
            </a:r>
            <a:r>
              <a:rPr lang="tr-TR" sz="10400" dirty="0"/>
              <a:t>Bunlar ve bunlar gibi var olan diğer sertifikasyon modelleri ile ; </a:t>
            </a:r>
            <a:r>
              <a:rPr lang="tr-TR" sz="10400" b="1" dirty="0">
                <a:solidFill>
                  <a:srgbClr val="FFFF00"/>
                </a:solidFill>
              </a:rPr>
              <a:t>uygun ve standart bir yönetim modeli kurgulanarak</a:t>
            </a:r>
            <a:r>
              <a:rPr lang="tr-TR" sz="10400" b="1" dirty="0"/>
              <a:t> ve </a:t>
            </a:r>
            <a:r>
              <a:rPr lang="tr-TR" sz="10400" b="1" dirty="0">
                <a:solidFill>
                  <a:srgbClr val="FFFF00"/>
                </a:solidFill>
              </a:rPr>
              <a:t>etkin olarak uygulanmakta olduğu da </a:t>
            </a:r>
            <a:r>
              <a:rPr lang="tr-TR" sz="10400" dirty="0">
                <a:solidFill>
                  <a:srgbClr val="C00000"/>
                </a:solidFill>
              </a:rPr>
              <a:t>denetçi bir kuruluş tarafından denetlenerek sertifikasyon </a:t>
            </a:r>
            <a:r>
              <a:rPr lang="tr-TR" sz="10400" dirty="0"/>
              <a:t>sağlanıyor. </a:t>
            </a:r>
          </a:p>
          <a:p>
            <a:pPr marL="365760" indent="-283464">
              <a:buNone/>
              <a:defRPr/>
            </a:pPr>
            <a:r>
              <a:rPr lang="tr-TR" sz="10400" b="1" dirty="0"/>
              <a:t>			</a:t>
            </a:r>
            <a:r>
              <a:rPr lang="tr-TR" sz="10400" b="1" u="sng" dirty="0"/>
              <a:t>Denetçi kuruluşlar da, kendilerini onaylayan ve denetleyen </a:t>
            </a:r>
            <a:r>
              <a:rPr lang="tr-TR" sz="10400" b="1" u="sng" dirty="0">
                <a:solidFill>
                  <a:srgbClr val="C00000"/>
                </a:solidFill>
              </a:rPr>
              <a:t>“akreditasyon </a:t>
            </a:r>
            <a:r>
              <a:rPr lang="tr-TR" sz="10400" b="1" u="sng" dirty="0" err="1">
                <a:solidFill>
                  <a:srgbClr val="C00000"/>
                </a:solidFill>
              </a:rPr>
              <a:t>kurum”undan</a:t>
            </a:r>
            <a:r>
              <a:rPr lang="tr-TR" sz="10400" b="1" u="sng" dirty="0">
                <a:solidFill>
                  <a:srgbClr val="C00000"/>
                </a:solidFill>
              </a:rPr>
              <a:t> aldıkları yetkiyle    ve onaylanmış baş denetçiler ile</a:t>
            </a:r>
            <a:r>
              <a:rPr lang="tr-TR" sz="10400" dirty="0"/>
              <a:t> bu görevi yapıyorlar. </a:t>
            </a:r>
            <a:endParaRPr lang="tr-TR" sz="10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endParaRPr>
          </a:p>
        </p:txBody>
      </p:sp>
      <p:graphicFrame>
        <p:nvGraphicFramePr>
          <p:cNvPr id="14" name="Diyagram 13"/>
          <p:cNvGraphicFramePr/>
          <p:nvPr>
            <p:extLst/>
          </p:nvPr>
        </p:nvGraphicFramePr>
        <p:xfrm>
          <a:off x="107504" y="332656"/>
          <a:ext cx="7353069"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68835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1711" y="1412776"/>
            <a:ext cx="8464745" cy="5040560"/>
          </a:xfrm>
          <a:gradFill>
            <a:gsLst>
              <a:gs pos="10000">
                <a:srgbClr val="00B050"/>
              </a:gs>
              <a:gs pos="100000">
                <a:schemeClr val="bg2">
                  <a:shade val="96000"/>
                  <a:satMod val="120000"/>
                  <a:lumMod val="90000"/>
                </a:schemeClr>
              </a:gs>
            </a:gsLst>
            <a:lin ang="612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ormAutofit fontScale="70000" lnSpcReduction="20000"/>
          </a:bodyPr>
          <a:lstStyle/>
          <a:p>
            <a:r>
              <a:rPr lang="tr-TR" sz="3600" dirty="0"/>
              <a:t>Sertifika, FSC tarafından akredite edilmiş bir sertifikasyon kuruluşu tarafından yapılan bir değerlendirme ile ve </a:t>
            </a:r>
            <a:r>
              <a:rPr lang="tr-TR" sz="3600" u="sng" dirty="0">
                <a:solidFill>
                  <a:srgbClr val="FFFF00"/>
                </a:solidFill>
              </a:rPr>
              <a:t>FSC İlkeleri ve Kriterlerine göre değerlendirilmiş orman yönetimi uygunluğu ile</a:t>
            </a:r>
            <a:r>
              <a:rPr lang="tr-TR" sz="3600" dirty="0"/>
              <a:t> elde edilir.</a:t>
            </a:r>
          </a:p>
          <a:p>
            <a:r>
              <a:rPr lang="tr-TR" sz="3600" dirty="0">
                <a:solidFill>
                  <a:schemeClr val="tx1"/>
                </a:solidFill>
              </a:rPr>
              <a:t>Belgelendirmeyi önleyebilecek olası uygunsuzluk alanlarını ortaya çıkarmayı amaçlayan kısa bir </a:t>
            </a:r>
            <a:r>
              <a:rPr lang="tr-TR" sz="3600" u="sng" dirty="0">
                <a:solidFill>
                  <a:schemeClr val="tx1"/>
                </a:solidFill>
              </a:rPr>
              <a:t>ön değerlendirmenin ardından</a:t>
            </a:r>
            <a:r>
              <a:rPr lang="tr-TR" sz="3600" dirty="0">
                <a:solidFill>
                  <a:schemeClr val="tx1"/>
                </a:solidFill>
              </a:rPr>
              <a:t>, </a:t>
            </a:r>
            <a:r>
              <a:rPr lang="tr-TR" sz="3600" u="sng" dirty="0">
                <a:solidFill>
                  <a:schemeClr val="tx1"/>
                </a:solidFill>
              </a:rPr>
              <a:t>değerlendirme süreci</a:t>
            </a:r>
            <a:r>
              <a:rPr lang="tr-TR" sz="3600" dirty="0">
                <a:solidFill>
                  <a:schemeClr val="tx1"/>
                </a:solidFill>
              </a:rPr>
              <a:t>; orman yönetimi süreçlerinin ve bunların çevresel, sosyal ve ekonomik etkilerinin derinlemesine incelenmesinden oluşur. FSC’ </a:t>
            </a:r>
            <a:r>
              <a:rPr lang="tr-TR" sz="3600" dirty="0" err="1">
                <a:solidFill>
                  <a:schemeClr val="tx1"/>
                </a:solidFill>
              </a:rPr>
              <a:t>nin</a:t>
            </a:r>
            <a:r>
              <a:rPr lang="tr-TR" sz="3600" dirty="0">
                <a:solidFill>
                  <a:schemeClr val="tx1"/>
                </a:solidFill>
              </a:rPr>
              <a:t> kendisi bu denetimi yapmayarak, kendi koyduğu standartlar ve gereklilikler arasındaki bağımsızlığını korumaktadır.</a:t>
            </a:r>
          </a:p>
          <a:p>
            <a:r>
              <a:rPr lang="tr-TR" sz="3600" dirty="0"/>
              <a:t>FSC orman yönetimi sertifikası, FSC gerekliliklerinin sürekli karşılandığı yıllık kontrollere tabi olmak üzere beş yıl boyunca geçerlidir.</a:t>
            </a:r>
          </a:p>
        </p:txBody>
      </p:sp>
      <p:sp>
        <p:nvSpPr>
          <p:cNvPr id="7" name="Yuvarlatılmış Dikdörtgen 6"/>
          <p:cNvSpPr/>
          <p:nvPr/>
        </p:nvSpPr>
        <p:spPr>
          <a:xfrm>
            <a:off x="211711" y="404664"/>
            <a:ext cx="5728441" cy="792088"/>
          </a:xfrm>
          <a:prstGeom prst="roundRect">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r>
              <a:rPr lang="tr-TR" sz="3600" b="1" dirty="0"/>
              <a:t>FSC BELGESİ SÜREÇ…</a:t>
            </a:r>
          </a:p>
        </p:txBody>
      </p:sp>
    </p:spTree>
    <p:extLst>
      <p:ext uri="{BB962C8B-B14F-4D97-AF65-F5344CB8AC3E}">
        <p14:creationId xmlns:p14="http://schemas.microsoft.com/office/powerpoint/2010/main" val="499682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ppt_w</p:attrName>
                                        </p:attrNameLst>
                                      </p:cBhvr>
                                      <p:tavLst>
                                        <p:tav tm="0">
                                          <p:val>
                                            <p:fltVal val="0"/>
                                          </p:val>
                                        </p:tav>
                                        <p:tav tm="100000">
                                          <p:val>
                                            <p:strVal val="#ppt_w"/>
                                          </p:val>
                                        </p:tav>
                                      </p:tavLst>
                                    </p:anim>
                                    <p:anim calcmode="lin" valueType="num">
                                      <p:cBhvr>
                                        <p:cTn id="13" dur="500" fill="hold"/>
                                        <p:tgtEl>
                                          <p:spTgt spid="3">
                                            <p:bg/>
                                          </p:spTgt>
                                        </p:tgtEl>
                                        <p:attrNameLst>
                                          <p:attrName>ppt_h</p:attrName>
                                        </p:attrNameLst>
                                      </p:cBhvr>
                                      <p:tavLst>
                                        <p:tav tm="0">
                                          <p:val>
                                            <p:fltVal val="0"/>
                                          </p:val>
                                        </p:tav>
                                        <p:tav tm="100000">
                                          <p:val>
                                            <p:strVal val="#ppt_h"/>
                                          </p:val>
                                        </p:tav>
                                      </p:tavLst>
                                    </p:anim>
                                    <p:animEffect transition="in" filter="fade">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1711" y="1412776"/>
            <a:ext cx="8464745" cy="5040560"/>
          </a:xfrm>
          <a:gradFill>
            <a:gsLst>
              <a:gs pos="10000">
                <a:srgbClr val="00B050"/>
              </a:gs>
              <a:gs pos="100000">
                <a:schemeClr val="bg2">
                  <a:shade val="96000"/>
                  <a:satMod val="120000"/>
                  <a:lumMod val="90000"/>
                </a:schemeClr>
              </a:gs>
            </a:gsLst>
            <a:lin ang="612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ormAutofit fontScale="70000" lnSpcReduction="20000"/>
          </a:bodyPr>
          <a:lstStyle/>
          <a:p>
            <a:pPr marL="0" indent="0">
              <a:buNone/>
            </a:pPr>
            <a:r>
              <a:rPr lang="tr-TR" sz="3600" b="1" dirty="0">
                <a:solidFill>
                  <a:srgbClr val="FFFF00"/>
                </a:solidFill>
              </a:rPr>
              <a:t>SIFIR ORMANSIZLAŞTIRMA….</a:t>
            </a:r>
          </a:p>
          <a:p>
            <a:r>
              <a:rPr lang="tr-TR" sz="3600" dirty="0"/>
              <a:t>FSC, ormanlar üzerinde kanıtlanmış </a:t>
            </a:r>
            <a:r>
              <a:rPr lang="tr-TR" sz="3600" u="sng" dirty="0">
                <a:solidFill>
                  <a:srgbClr val="FFFF00"/>
                </a:solidFill>
              </a:rPr>
              <a:t>minimum olumsuz etkiye sahip orman malzemeleri tedarik etmek için </a:t>
            </a:r>
            <a:r>
              <a:rPr lang="tr-TR" sz="3600" dirty="0"/>
              <a:t>bir araçtır… </a:t>
            </a:r>
          </a:p>
          <a:p>
            <a:r>
              <a:rPr lang="tr-TR" sz="3600" dirty="0"/>
              <a:t>Aynı derecede önemli olan, orman sertifikasyonunun ormansızlaştırmanın ötesine geçmesi ve </a:t>
            </a:r>
            <a:r>
              <a:rPr lang="tr-TR" sz="3600" u="sng" dirty="0">
                <a:solidFill>
                  <a:srgbClr val="FFFF00"/>
                </a:solidFill>
              </a:rPr>
              <a:t>ormanların bozulmasını önleyerek ormanların kalitesini korumasıdır.</a:t>
            </a:r>
          </a:p>
          <a:p>
            <a:r>
              <a:rPr lang="tr-TR" sz="3600" dirty="0"/>
              <a:t> Belgelendirme büyük ve küçük şirketler için çalışır ve </a:t>
            </a:r>
            <a:r>
              <a:rPr lang="tr-TR" sz="3600" u="sng" dirty="0"/>
              <a:t>bağımsız, uzman, üçüncü taraf kuruluşlar tarafından </a:t>
            </a:r>
            <a:r>
              <a:rPr lang="tr-TR" sz="3600" dirty="0"/>
              <a:t>kontrol edilir. </a:t>
            </a:r>
          </a:p>
          <a:p>
            <a:r>
              <a:rPr lang="tr-TR" sz="3600" dirty="0"/>
              <a:t>Küresel olarak üretilen endüstriyel yuvarlak odunların </a:t>
            </a:r>
            <a:r>
              <a:rPr lang="tr-TR" sz="3600" dirty="0">
                <a:solidFill>
                  <a:srgbClr val="FFFF00"/>
                </a:solidFill>
              </a:rPr>
              <a:t>yaklaşık yüzde 17'si</a:t>
            </a:r>
            <a:r>
              <a:rPr lang="tr-TR" sz="3600" dirty="0"/>
              <a:t>, ormanların yok edilmesini önleyen ürünlerin tanıtımına yönelik güçlü bir başlangıç ​​olan FSC sertifikalı ormanlardan geliyor .</a:t>
            </a:r>
          </a:p>
        </p:txBody>
      </p:sp>
      <p:sp>
        <p:nvSpPr>
          <p:cNvPr id="7" name="Yuvarlatılmış Dikdörtgen 6"/>
          <p:cNvSpPr/>
          <p:nvPr/>
        </p:nvSpPr>
        <p:spPr>
          <a:xfrm>
            <a:off x="211711" y="404664"/>
            <a:ext cx="5728441" cy="792088"/>
          </a:xfrm>
          <a:prstGeom prst="roundRect">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r>
              <a:rPr lang="tr-TR" sz="3600" b="1" dirty="0"/>
              <a:t>FSC BELGESİ özellikleri…</a:t>
            </a:r>
          </a:p>
        </p:txBody>
      </p:sp>
    </p:spTree>
    <p:extLst>
      <p:ext uri="{BB962C8B-B14F-4D97-AF65-F5344CB8AC3E}">
        <p14:creationId xmlns:p14="http://schemas.microsoft.com/office/powerpoint/2010/main" val="30242053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85328" y="1412776"/>
            <a:ext cx="8563135" cy="5112568"/>
          </a:xfrm>
          <a:gradFill>
            <a:gsLst>
              <a:gs pos="12000">
                <a:srgbClr val="00B050"/>
              </a:gs>
              <a:gs pos="100000">
                <a:schemeClr val="bg2">
                  <a:shade val="96000"/>
                  <a:satMod val="120000"/>
                  <a:lumMod val="90000"/>
                </a:schemeClr>
              </a:gs>
            </a:gsLst>
            <a:lin ang="612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ormAutofit fontScale="47500" lnSpcReduction="20000"/>
          </a:bodyPr>
          <a:lstStyle/>
          <a:p>
            <a:pPr marL="0" indent="0" fontAlgn="base">
              <a:buNone/>
            </a:pPr>
            <a:r>
              <a:rPr lang="tr-TR" sz="6600" dirty="0"/>
              <a:t>	</a:t>
            </a:r>
          </a:p>
          <a:p>
            <a:pPr marL="0" indent="0" fontAlgn="base">
              <a:buNone/>
            </a:pPr>
            <a:r>
              <a:rPr lang="tr-TR" sz="6600" dirty="0"/>
              <a:t>	FSC Dünyada orman belgelendirme standartlarını destekleyen ve ileri süren tek kuruluştur ve temel iki çözüm üzerine odaklanmıştır:</a:t>
            </a:r>
          </a:p>
          <a:p>
            <a:pPr marL="0" indent="0" fontAlgn="base">
              <a:buNone/>
            </a:pPr>
            <a:r>
              <a:rPr lang="tr-TR" sz="6600" dirty="0"/>
              <a:t>	- </a:t>
            </a:r>
            <a:r>
              <a:rPr lang="tr-TR" sz="6600" b="1" u="sng" dirty="0">
                <a:solidFill>
                  <a:srgbClr val="FFFF00"/>
                </a:solidFill>
              </a:rPr>
              <a:t>Orman yönetimi sertifikası</a:t>
            </a:r>
            <a:r>
              <a:rPr lang="tr-TR" sz="6600" dirty="0">
                <a:solidFill>
                  <a:srgbClr val="FFFF00"/>
                </a:solidFill>
              </a:rPr>
              <a:t>; işlemleri ve süreçleri FSC standartlarını karşılayan orman sahipleri ve yöneticilerine verilir.</a:t>
            </a:r>
          </a:p>
          <a:p>
            <a:pPr marL="0" indent="0" fontAlgn="base">
              <a:buNone/>
            </a:pPr>
            <a:r>
              <a:rPr lang="tr-TR" sz="6600" dirty="0"/>
              <a:t>	- </a:t>
            </a:r>
            <a:r>
              <a:rPr lang="tr-TR" sz="6600" b="1" u="sng" dirty="0"/>
              <a:t>Gözetim zinciri sertifikası</a:t>
            </a:r>
            <a:r>
              <a:rPr lang="tr-TR" sz="6600" dirty="0"/>
              <a:t>; orman ürünleri kullanan firmaların [mobilya üreticileri, yayınevleri, kağıt hamuru endüstrisi ve tüm odun ürünleri) odun ürünlerinin kaynağını doğrulayabilmesi içindir.</a:t>
            </a:r>
            <a:endParaRPr lang="tr-TR" sz="7000" dirty="0"/>
          </a:p>
        </p:txBody>
      </p:sp>
      <p:grpSp>
        <p:nvGrpSpPr>
          <p:cNvPr id="5" name="Grup 4"/>
          <p:cNvGrpSpPr/>
          <p:nvPr/>
        </p:nvGrpSpPr>
        <p:grpSpPr>
          <a:xfrm>
            <a:off x="178025" y="404664"/>
            <a:ext cx="5764589" cy="815490"/>
            <a:chOff x="0" y="40107"/>
            <a:chExt cx="7353068" cy="815490"/>
          </a:xfrm>
          <a:scene3d>
            <a:camera prst="orthographicFront"/>
            <a:lightRig rig="threePt" dir="t">
              <a:rot lat="0" lon="0" rev="7500000"/>
            </a:lightRig>
          </a:scene3d>
        </p:grpSpPr>
        <p:sp>
          <p:nvSpPr>
            <p:cNvPr id="6" name="Yuvarlatılmış Dikdörtgen 5"/>
            <p:cNvSpPr/>
            <p:nvPr/>
          </p:nvSpPr>
          <p:spPr>
            <a:xfrm>
              <a:off x="0" y="40107"/>
              <a:ext cx="7353068" cy="815490"/>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8" name="Yuvarlatılmış Dikdörtgen 4"/>
            <p:cNvSpPr/>
            <p:nvPr/>
          </p:nvSpPr>
          <p:spPr>
            <a:xfrm>
              <a:off x="39809" y="79916"/>
              <a:ext cx="7273450"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defTabSz="1511300">
                <a:lnSpc>
                  <a:spcPct val="90000"/>
                </a:lnSpc>
                <a:spcBef>
                  <a:spcPct val="0"/>
                </a:spcBef>
                <a:spcAft>
                  <a:spcPct val="35000"/>
                </a:spcAft>
              </a:pPr>
              <a:r>
                <a:rPr lang="tr-TR" sz="3400" b="1" dirty="0">
                  <a:solidFill>
                    <a:prstClr val="white"/>
                  </a:solidFill>
                </a:rPr>
                <a:t>FSC SERTİFİKA ÇEŞİTLERİ</a:t>
              </a:r>
              <a:endParaRPr lang="tr-TR" sz="3400" dirty="0">
                <a:solidFill>
                  <a:prstClr val="white"/>
                </a:solidFill>
              </a:endParaRPr>
            </a:p>
          </p:txBody>
        </p:sp>
      </p:grpSp>
    </p:spTree>
    <p:extLst>
      <p:ext uri="{BB962C8B-B14F-4D97-AF65-F5344CB8AC3E}">
        <p14:creationId xmlns:p14="http://schemas.microsoft.com/office/powerpoint/2010/main" val="9765979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ppt_w</p:attrName>
                                        </p:attrNameLst>
                                      </p:cBhvr>
                                      <p:tavLst>
                                        <p:tav tm="0">
                                          <p:val>
                                            <p:fltVal val="0"/>
                                          </p:val>
                                        </p:tav>
                                        <p:tav tm="100000">
                                          <p:val>
                                            <p:strVal val="#ppt_w"/>
                                          </p:val>
                                        </p:tav>
                                      </p:tavLst>
                                    </p:anim>
                                    <p:anim calcmode="lin" valueType="num">
                                      <p:cBhvr>
                                        <p:cTn id="13" dur="500" fill="hold"/>
                                        <p:tgtEl>
                                          <p:spTgt spid="3">
                                            <p:bg/>
                                          </p:spTgt>
                                        </p:tgtEl>
                                        <p:attrNameLst>
                                          <p:attrName>ppt_h</p:attrName>
                                        </p:attrNameLst>
                                      </p:cBhvr>
                                      <p:tavLst>
                                        <p:tav tm="0">
                                          <p:val>
                                            <p:fltVal val="0"/>
                                          </p:val>
                                        </p:tav>
                                        <p:tav tm="100000">
                                          <p:val>
                                            <p:strVal val="#ppt_h"/>
                                          </p:val>
                                        </p:tav>
                                      </p:tavLst>
                                    </p:anim>
                                    <p:animEffect transition="in" filter="fade">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844824"/>
            <a:ext cx="8470694" cy="3857816"/>
          </a:xfrm>
          <a:gradFill>
            <a:gsLst>
              <a:gs pos="36000">
                <a:srgbClr val="00B050"/>
              </a:gs>
              <a:gs pos="100000">
                <a:schemeClr val="bg2">
                  <a:shade val="96000"/>
                  <a:satMod val="120000"/>
                  <a:lumMod val="90000"/>
                </a:schemeClr>
              </a:gs>
            </a:gsLst>
            <a:lin ang="612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ormAutofit lnSpcReduction="10000"/>
          </a:bodyPr>
          <a:lstStyle/>
          <a:p>
            <a:pPr marL="0" indent="0">
              <a:buNone/>
            </a:pPr>
            <a:r>
              <a:rPr lang="tr-TR" sz="3600" dirty="0"/>
              <a:t>	Orman Ürünleri üzerinde bulunan FSC etiketleri ile tüketicinin kereste, ahşap, kağıt ürünü </a:t>
            </a:r>
            <a:r>
              <a:rPr lang="tr-TR" sz="3600" dirty="0" err="1"/>
              <a:t>v.b</a:t>
            </a:r>
            <a:r>
              <a:rPr lang="tr-TR" sz="3600" dirty="0"/>
              <a:t>. ürünleri alırken </a:t>
            </a:r>
            <a:r>
              <a:rPr lang="tr-TR" sz="3600" b="1" u="sng" dirty="0">
                <a:solidFill>
                  <a:srgbClr val="C00000"/>
                </a:solidFill>
              </a:rPr>
              <a:t>tercih yapmasını kolaylaştıran</a:t>
            </a:r>
            <a:r>
              <a:rPr lang="tr-TR" sz="3600" dirty="0">
                <a:solidFill>
                  <a:srgbClr val="C00000"/>
                </a:solidFill>
              </a:rPr>
              <a:t>, </a:t>
            </a:r>
            <a:r>
              <a:rPr lang="tr-TR" sz="3600" b="1" u="sng" dirty="0">
                <a:solidFill>
                  <a:srgbClr val="C00000"/>
                </a:solidFill>
              </a:rPr>
              <a:t>ürüne güven</a:t>
            </a:r>
            <a:r>
              <a:rPr lang="tr-TR" sz="3600" dirty="0">
                <a:solidFill>
                  <a:srgbClr val="C00000"/>
                </a:solidFill>
              </a:rPr>
              <a:t> ve </a:t>
            </a:r>
            <a:r>
              <a:rPr lang="tr-TR" sz="3600" b="1" u="sng" dirty="0">
                <a:solidFill>
                  <a:srgbClr val="C00000"/>
                </a:solidFill>
              </a:rPr>
              <a:t>kalite katan </a:t>
            </a:r>
            <a:r>
              <a:rPr lang="tr-TR" sz="3600" dirty="0"/>
              <a:t>bir durum ortaya çıkarmaktadır. Hem üreticiler hem de tüketiciler bu durumdan oldukça </a:t>
            </a:r>
            <a:r>
              <a:rPr lang="tr-TR" sz="3600" b="1" u="sng" dirty="0">
                <a:solidFill>
                  <a:srgbClr val="C00000"/>
                </a:solidFill>
              </a:rPr>
              <a:t>memnun</a:t>
            </a:r>
            <a:r>
              <a:rPr lang="tr-TR" sz="3600" dirty="0">
                <a:solidFill>
                  <a:srgbClr val="C00000"/>
                </a:solidFill>
              </a:rPr>
              <a:t> </a:t>
            </a:r>
            <a:r>
              <a:rPr lang="tr-TR" sz="3600" dirty="0"/>
              <a:t>olmaktadır.</a:t>
            </a:r>
          </a:p>
        </p:txBody>
      </p:sp>
      <p:grpSp>
        <p:nvGrpSpPr>
          <p:cNvPr id="17" name="Grup 16"/>
          <p:cNvGrpSpPr/>
          <p:nvPr/>
        </p:nvGrpSpPr>
        <p:grpSpPr>
          <a:xfrm>
            <a:off x="251520" y="332657"/>
            <a:ext cx="7272808" cy="1008112"/>
            <a:chOff x="0" y="40107"/>
            <a:chExt cx="7353068" cy="815490"/>
          </a:xfrm>
          <a:scene3d>
            <a:camera prst="orthographicFront"/>
            <a:lightRig rig="threePt" dir="t">
              <a:rot lat="0" lon="0" rev="7500000"/>
            </a:lightRig>
          </a:scene3d>
        </p:grpSpPr>
        <p:sp>
          <p:nvSpPr>
            <p:cNvPr id="18" name="Yuvarlatılmış Dikdörtgen 17"/>
            <p:cNvSpPr/>
            <p:nvPr/>
          </p:nvSpPr>
          <p:spPr>
            <a:xfrm>
              <a:off x="0" y="40107"/>
              <a:ext cx="7353068" cy="815490"/>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9" name="Yuvarlatılmış Dikdörtgen 4"/>
            <p:cNvSpPr/>
            <p:nvPr/>
          </p:nvSpPr>
          <p:spPr>
            <a:xfrm>
              <a:off x="39809" y="79916"/>
              <a:ext cx="7273450"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defTabSz="1511300">
                <a:lnSpc>
                  <a:spcPct val="90000"/>
                </a:lnSpc>
                <a:spcBef>
                  <a:spcPct val="0"/>
                </a:spcBef>
                <a:spcAft>
                  <a:spcPct val="35000"/>
                </a:spcAft>
              </a:pPr>
              <a:r>
                <a:rPr lang="tr-TR" sz="3200" b="1" dirty="0">
                  <a:solidFill>
                    <a:prstClr val="white"/>
                  </a:solidFill>
                </a:rPr>
                <a:t>FSC BELGESİ‘NİN ETKİSİ :</a:t>
              </a:r>
              <a:endParaRPr lang="tr-TR" sz="3200" dirty="0">
                <a:solidFill>
                  <a:prstClr val="white"/>
                </a:solidFill>
              </a:endParaRPr>
            </a:p>
          </p:txBody>
        </p:sp>
      </p:grpSp>
    </p:spTree>
    <p:extLst>
      <p:ext uri="{BB962C8B-B14F-4D97-AF65-F5344CB8AC3E}">
        <p14:creationId xmlns:p14="http://schemas.microsoft.com/office/powerpoint/2010/main" val="8909353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ppt_w</p:attrName>
                                        </p:attrNameLst>
                                      </p:cBhvr>
                                      <p:tavLst>
                                        <p:tav tm="0" fmla="#ppt_w*sin(2.5*pi*$)">
                                          <p:val>
                                            <p:fltVal val="0"/>
                                          </p:val>
                                        </p:tav>
                                        <p:tav tm="100000">
                                          <p:val>
                                            <p:fltVal val="1"/>
                                          </p:val>
                                        </p:tav>
                                      </p:tavLst>
                                    </p:anim>
                                    <p:anim calcmode="lin" valueType="num">
                                      <p:cBhvr>
                                        <p:cTn id="9"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barn(inVertical)">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8528" y="1844824"/>
            <a:ext cx="8496944" cy="4608512"/>
          </a:xfrm>
          <a:gradFill flip="none" rotWithShape="1">
            <a:gsLst>
              <a:gs pos="43000">
                <a:srgbClr val="00B050"/>
              </a:gs>
              <a:gs pos="0">
                <a:schemeClr val="accent3">
                  <a:lumMod val="89000"/>
                </a:schemeClr>
              </a:gs>
              <a:gs pos="100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ormAutofit fontScale="70000" lnSpcReduction="20000"/>
          </a:bodyPr>
          <a:lstStyle/>
          <a:p>
            <a:r>
              <a:rPr lang="tr-TR" sz="3600" dirty="0">
                <a:solidFill>
                  <a:srgbClr val="FFFF00"/>
                </a:solidFill>
              </a:rPr>
              <a:t>Dünya’da el değmemiş, insan girmemiş doğal ormanların ve diğer ekolojik yapının, floranın ve habitatların değişimini engeller,</a:t>
            </a:r>
          </a:p>
          <a:p>
            <a:r>
              <a:rPr lang="tr-TR" sz="3600" dirty="0">
                <a:solidFill>
                  <a:srgbClr val="002060"/>
                </a:solidFill>
              </a:rPr>
              <a:t>Dünya’ da tehlikeli olan böcek ilaçlarının kullanımını, pestisit risklerini ortadan kaldırır</a:t>
            </a:r>
          </a:p>
          <a:p>
            <a:r>
              <a:rPr lang="tr-TR" sz="3600" dirty="0"/>
              <a:t>Ormanı oluşturan ve Dünyanın Havasına ve dengesine en büyük destek olan ağaçların genetik yapısının değiştirilmesine engel teşkil eder,</a:t>
            </a:r>
          </a:p>
          <a:p>
            <a:r>
              <a:rPr lang="tr-TR" sz="3600" dirty="0">
                <a:solidFill>
                  <a:srgbClr val="002060"/>
                </a:solidFill>
              </a:rPr>
              <a:t>Dünya’ da orman bölgelerinde yaşayan ve o yöreye mahsus yapıda olan yerli halkın veya taşralıların haklarına saygı oluşturur,</a:t>
            </a:r>
          </a:p>
          <a:p>
            <a:r>
              <a:rPr lang="tr-TR" sz="3600" dirty="0">
                <a:solidFill>
                  <a:srgbClr val="FFFF00"/>
                </a:solidFill>
              </a:rPr>
              <a:t>Ormanların azalmasına mani olur,</a:t>
            </a:r>
          </a:p>
        </p:txBody>
      </p:sp>
      <p:grpSp>
        <p:nvGrpSpPr>
          <p:cNvPr id="17" name="Grup 16"/>
          <p:cNvGrpSpPr/>
          <p:nvPr/>
        </p:nvGrpSpPr>
        <p:grpSpPr>
          <a:xfrm>
            <a:off x="251520" y="332657"/>
            <a:ext cx="7488832" cy="1008112"/>
            <a:chOff x="0" y="40107"/>
            <a:chExt cx="7353068" cy="815490"/>
          </a:xfrm>
          <a:scene3d>
            <a:camera prst="orthographicFront"/>
            <a:lightRig rig="threePt" dir="t">
              <a:rot lat="0" lon="0" rev="7500000"/>
            </a:lightRig>
          </a:scene3d>
        </p:grpSpPr>
        <p:sp>
          <p:nvSpPr>
            <p:cNvPr id="18" name="Yuvarlatılmış Dikdörtgen 17"/>
            <p:cNvSpPr/>
            <p:nvPr/>
          </p:nvSpPr>
          <p:spPr>
            <a:xfrm>
              <a:off x="0" y="40107"/>
              <a:ext cx="7353068" cy="815490"/>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9" name="Yuvarlatılmış Dikdörtgen 4"/>
            <p:cNvSpPr/>
            <p:nvPr/>
          </p:nvSpPr>
          <p:spPr>
            <a:xfrm>
              <a:off x="39809" y="79916"/>
              <a:ext cx="7273450"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defTabSz="1511300">
                <a:lnSpc>
                  <a:spcPct val="90000"/>
                </a:lnSpc>
                <a:spcBef>
                  <a:spcPct val="0"/>
                </a:spcBef>
                <a:spcAft>
                  <a:spcPct val="35000"/>
                </a:spcAft>
              </a:pPr>
              <a:r>
                <a:rPr lang="tr-TR" sz="3200" b="1" dirty="0">
                  <a:solidFill>
                    <a:prstClr val="white"/>
                  </a:solidFill>
                </a:rPr>
                <a:t>FSC BELGESİ‘NİN FAYDALARI NELERDİR ?</a:t>
              </a:r>
              <a:endParaRPr lang="tr-TR" sz="3200" dirty="0">
                <a:solidFill>
                  <a:prstClr val="white"/>
                </a:solidFill>
              </a:endParaRPr>
            </a:p>
          </p:txBody>
        </p:sp>
      </p:grpSp>
    </p:spTree>
    <p:extLst>
      <p:ext uri="{BB962C8B-B14F-4D97-AF65-F5344CB8AC3E}">
        <p14:creationId xmlns:p14="http://schemas.microsoft.com/office/powerpoint/2010/main" val="14051203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844824"/>
            <a:ext cx="8496944" cy="4608512"/>
          </a:xfrm>
          <a:gradFill flip="none" rotWithShape="1">
            <a:gsLst>
              <a:gs pos="89000">
                <a:srgbClr val="00B050"/>
              </a:gs>
              <a:gs pos="0">
                <a:schemeClr val="accent2">
                  <a:lumMod val="89000"/>
                </a:schemeClr>
              </a:gs>
              <a:gs pos="8000">
                <a:schemeClr val="accent2">
                  <a:lumMod val="75000"/>
                </a:schemeClr>
              </a:gs>
              <a:gs pos="97000">
                <a:schemeClr val="accent2">
                  <a:lumMod val="7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ormAutofit fontScale="70000" lnSpcReduction="20000"/>
          </a:bodyPr>
          <a:lstStyle/>
          <a:p>
            <a:r>
              <a:rPr lang="tr-TR" sz="3600" dirty="0">
                <a:solidFill>
                  <a:srgbClr val="FFFF00"/>
                </a:solidFill>
              </a:rPr>
              <a:t>Orman ürünlerinin tüketimini kontrol ve kayıt altına alır,</a:t>
            </a:r>
          </a:p>
          <a:p>
            <a:r>
              <a:rPr lang="tr-TR" sz="3600" dirty="0"/>
              <a:t>Yılda en az bir kere sertifikalı organizasyonların uygunluğunu kontrol eder,</a:t>
            </a:r>
          </a:p>
          <a:p>
            <a:r>
              <a:rPr lang="tr-TR" sz="3600" dirty="0">
                <a:solidFill>
                  <a:srgbClr val="FFFF00"/>
                </a:solidFill>
              </a:rPr>
              <a:t>Ürünün iyi yönetilmiş ormanlardan ve kontrollü kaynaklardan elde edildiğini ispatlar ve bu ürünlerin kontrolsüz ağaçlardan üretilen ürünlerle karışmadığını doğrular. </a:t>
            </a:r>
          </a:p>
          <a:p>
            <a:pPr marL="0" indent="0">
              <a:buNone/>
            </a:pPr>
            <a:r>
              <a:rPr lang="tr-TR" sz="3600" dirty="0"/>
              <a:t>	</a:t>
            </a:r>
            <a:r>
              <a:rPr lang="tr-TR" sz="3600" dirty="0">
                <a:solidFill>
                  <a:srgbClr val="002060"/>
                </a:solidFill>
              </a:rPr>
              <a:t>Örneğin etiket üreten bir matbaanın, etiketi oluşturduğu kağıdın üretiminde kullanılan hammaddenin iyi yönetilmiş bir ormandan elde edilmesi ve bu kağıtla oluşturulan etiketin gerek üretim aşamalarında gerekse depolama ve sevkiyat aşamalarında karışmasını engelleyici bir sistemin olması sağlanır.</a:t>
            </a:r>
          </a:p>
        </p:txBody>
      </p:sp>
      <p:grpSp>
        <p:nvGrpSpPr>
          <p:cNvPr id="17" name="Grup 16"/>
          <p:cNvGrpSpPr/>
          <p:nvPr/>
        </p:nvGrpSpPr>
        <p:grpSpPr>
          <a:xfrm>
            <a:off x="251520" y="332657"/>
            <a:ext cx="7488832" cy="1008112"/>
            <a:chOff x="0" y="40107"/>
            <a:chExt cx="7353068" cy="815490"/>
          </a:xfrm>
          <a:scene3d>
            <a:camera prst="orthographicFront"/>
            <a:lightRig rig="threePt" dir="t">
              <a:rot lat="0" lon="0" rev="7500000"/>
            </a:lightRig>
          </a:scene3d>
        </p:grpSpPr>
        <p:sp>
          <p:nvSpPr>
            <p:cNvPr id="18" name="Yuvarlatılmış Dikdörtgen 17"/>
            <p:cNvSpPr/>
            <p:nvPr/>
          </p:nvSpPr>
          <p:spPr>
            <a:xfrm>
              <a:off x="0" y="40107"/>
              <a:ext cx="7353068" cy="815490"/>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9" name="Yuvarlatılmış Dikdörtgen 4"/>
            <p:cNvSpPr/>
            <p:nvPr/>
          </p:nvSpPr>
          <p:spPr>
            <a:xfrm>
              <a:off x="39809" y="79916"/>
              <a:ext cx="7273450"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defTabSz="1511300">
                <a:lnSpc>
                  <a:spcPct val="90000"/>
                </a:lnSpc>
                <a:spcBef>
                  <a:spcPct val="0"/>
                </a:spcBef>
                <a:spcAft>
                  <a:spcPct val="35000"/>
                </a:spcAft>
              </a:pPr>
              <a:r>
                <a:rPr lang="tr-TR" sz="3200" b="1" dirty="0">
                  <a:solidFill>
                    <a:prstClr val="white"/>
                  </a:solidFill>
                </a:rPr>
                <a:t>FSC BELGESİ‘NİN FAYDALARI NELERDİR ?</a:t>
              </a:r>
              <a:endParaRPr lang="tr-TR" sz="3200" dirty="0">
                <a:solidFill>
                  <a:prstClr val="white"/>
                </a:solidFill>
              </a:endParaRPr>
            </a:p>
          </p:txBody>
        </p:sp>
      </p:grpSp>
    </p:spTree>
    <p:extLst>
      <p:ext uri="{BB962C8B-B14F-4D97-AF65-F5344CB8AC3E}">
        <p14:creationId xmlns:p14="http://schemas.microsoft.com/office/powerpoint/2010/main" val="4288583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4"/>
          </p:nvPr>
        </p:nvSpPr>
        <p:spPr>
          <a:xfrm>
            <a:off x="251520" y="1412776"/>
            <a:ext cx="8532948" cy="5112568"/>
          </a:xfrm>
          <a:prstGeom prst="rect">
            <a:avLst/>
          </a:prstGeom>
          <a:gradFill>
            <a:gsLst>
              <a:gs pos="93000">
                <a:srgbClr val="FFFF00"/>
              </a:gs>
              <a:gs pos="43000">
                <a:schemeClr val="accent3">
                  <a:tint val="84000"/>
                  <a:satMod val="160000"/>
                  <a:lumMod val="34000"/>
                  <a:lumOff val="66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marL="514350" indent="-514350">
              <a:spcBef>
                <a:spcPts val="800"/>
              </a:spcBef>
              <a:buClr>
                <a:schemeClr val="accent3">
                  <a:lumMod val="50000"/>
                </a:schemeClr>
              </a:buClr>
              <a:buSzPct val="90000"/>
              <a:buFont typeface="+mj-lt"/>
              <a:buAutoNum type="romanUcPeriod"/>
            </a:pPr>
            <a:endParaRPr lang="tr-TR" sz="2200" b="1" dirty="0">
              <a:solidFill>
                <a:srgbClr val="002060"/>
              </a:solidFill>
              <a:latin typeface="Bookman Old Style" pitchFamily="18" charset="0"/>
            </a:endParaRPr>
          </a:p>
          <a:p>
            <a:pPr marL="514350" indent="-514350">
              <a:spcBef>
                <a:spcPts val="800"/>
              </a:spcBef>
              <a:buClr>
                <a:schemeClr val="accent3">
                  <a:lumMod val="50000"/>
                </a:schemeClr>
              </a:buClr>
              <a:buSzPct val="90000"/>
              <a:buFont typeface="+mj-lt"/>
              <a:buAutoNum type="romanUcPeriod"/>
            </a:pPr>
            <a:r>
              <a:rPr lang="tr-TR" sz="2200" b="1" dirty="0">
                <a:solidFill>
                  <a:srgbClr val="002060"/>
                </a:solidFill>
                <a:latin typeface="Bookman Old Style" pitchFamily="18" charset="0"/>
              </a:rPr>
              <a:t>KANUN VE FSC PRENSİPLERİNE UYUM</a:t>
            </a:r>
          </a:p>
          <a:p>
            <a:pPr marL="514350" indent="-514350">
              <a:spcBef>
                <a:spcPts val="800"/>
              </a:spcBef>
              <a:buClr>
                <a:schemeClr val="accent3">
                  <a:lumMod val="50000"/>
                </a:schemeClr>
              </a:buClr>
              <a:buSzPct val="90000"/>
              <a:buFont typeface="+mj-lt"/>
              <a:buAutoNum type="romanUcPeriod"/>
            </a:pPr>
            <a:r>
              <a:rPr lang="tr-TR" sz="2200" b="1" dirty="0">
                <a:solidFill>
                  <a:srgbClr val="002060"/>
                </a:solidFill>
                <a:latin typeface="Bookman Old Style" pitchFamily="18" charset="0"/>
              </a:rPr>
              <a:t>MÜLKİYET, KULLANIM HAKLARI VE SORUMLULUKLAR</a:t>
            </a:r>
          </a:p>
          <a:p>
            <a:pPr marL="514350" indent="-514350">
              <a:spcBef>
                <a:spcPts val="800"/>
              </a:spcBef>
              <a:buClr>
                <a:schemeClr val="accent3">
                  <a:lumMod val="50000"/>
                </a:schemeClr>
              </a:buClr>
              <a:buSzPct val="90000"/>
              <a:buFont typeface="+mj-lt"/>
              <a:buAutoNum type="romanUcPeriod"/>
            </a:pPr>
            <a:r>
              <a:rPr lang="tr-TR" sz="2200" b="1" dirty="0">
                <a:solidFill>
                  <a:srgbClr val="00B050"/>
                </a:solidFill>
                <a:latin typeface="Bookman Old Style" pitchFamily="18" charset="0"/>
              </a:rPr>
              <a:t>YERLİ HALKIN HAKLARI</a:t>
            </a:r>
          </a:p>
          <a:p>
            <a:pPr marL="514350" indent="-514350">
              <a:spcBef>
                <a:spcPts val="800"/>
              </a:spcBef>
              <a:buClr>
                <a:schemeClr val="accent3">
                  <a:lumMod val="50000"/>
                </a:schemeClr>
              </a:buClr>
              <a:buSzPct val="90000"/>
              <a:buFont typeface="+mj-lt"/>
              <a:buAutoNum type="romanUcPeriod"/>
            </a:pPr>
            <a:r>
              <a:rPr lang="tr-TR" sz="2200" b="1" dirty="0">
                <a:solidFill>
                  <a:srgbClr val="002060"/>
                </a:solidFill>
                <a:latin typeface="Bookman Old Style" pitchFamily="18" charset="0"/>
              </a:rPr>
              <a:t>TOPLULUK İLİŞKİLERİ VE İŞCİ HAKLARI</a:t>
            </a:r>
          </a:p>
          <a:p>
            <a:pPr marL="514350" indent="-514350">
              <a:spcBef>
                <a:spcPts val="800"/>
              </a:spcBef>
              <a:buClr>
                <a:schemeClr val="accent3">
                  <a:lumMod val="50000"/>
                </a:schemeClr>
              </a:buClr>
              <a:buSzPct val="90000"/>
              <a:buFont typeface="+mj-lt"/>
              <a:buAutoNum type="romanUcPeriod"/>
            </a:pPr>
            <a:r>
              <a:rPr lang="tr-TR" sz="2200" b="1" dirty="0">
                <a:solidFill>
                  <a:srgbClr val="002060"/>
                </a:solidFill>
                <a:latin typeface="Bookman Old Style" pitchFamily="18" charset="0"/>
              </a:rPr>
              <a:t>ORMANLARDAN FAYDALANMA</a:t>
            </a:r>
          </a:p>
          <a:p>
            <a:pPr marL="514350" indent="-514350">
              <a:spcBef>
                <a:spcPts val="800"/>
              </a:spcBef>
              <a:buClr>
                <a:schemeClr val="accent3">
                  <a:lumMod val="50000"/>
                </a:schemeClr>
              </a:buClr>
              <a:buSzPct val="90000"/>
              <a:buFont typeface="+mj-lt"/>
              <a:buAutoNum type="romanUcPeriod"/>
            </a:pPr>
            <a:r>
              <a:rPr lang="tr-TR" sz="2200" b="1" dirty="0">
                <a:solidFill>
                  <a:srgbClr val="002060"/>
                </a:solidFill>
                <a:latin typeface="Bookman Old Style" pitchFamily="18" charset="0"/>
                <a:hlinkClick r:id="" action="ppaction://noaction"/>
              </a:rPr>
              <a:t>ÇEVRESEL ETKİ</a:t>
            </a:r>
            <a:endParaRPr lang="tr-TR" sz="2200" b="1" dirty="0">
              <a:solidFill>
                <a:srgbClr val="002060"/>
              </a:solidFill>
              <a:latin typeface="Bookman Old Style" pitchFamily="18" charset="0"/>
            </a:endParaRPr>
          </a:p>
          <a:p>
            <a:pPr marL="514350" indent="-514350">
              <a:spcBef>
                <a:spcPts val="800"/>
              </a:spcBef>
              <a:buClr>
                <a:schemeClr val="accent3">
                  <a:lumMod val="50000"/>
                </a:schemeClr>
              </a:buClr>
              <a:buSzPct val="90000"/>
              <a:buFont typeface="+mj-lt"/>
              <a:buAutoNum type="romanUcPeriod"/>
            </a:pPr>
            <a:r>
              <a:rPr lang="tr-TR" sz="2200" b="1" dirty="0">
                <a:solidFill>
                  <a:srgbClr val="002060"/>
                </a:solidFill>
                <a:latin typeface="Bookman Old Style" pitchFamily="18" charset="0"/>
              </a:rPr>
              <a:t>YÖNETİM PLANI</a:t>
            </a:r>
          </a:p>
          <a:p>
            <a:pPr marL="514350" indent="-514350">
              <a:spcBef>
                <a:spcPts val="800"/>
              </a:spcBef>
              <a:buClr>
                <a:schemeClr val="accent3">
                  <a:lumMod val="50000"/>
                </a:schemeClr>
              </a:buClr>
              <a:buSzPct val="90000"/>
              <a:buFont typeface="+mj-lt"/>
              <a:buAutoNum type="romanUcPeriod"/>
            </a:pPr>
            <a:r>
              <a:rPr lang="tr-TR" sz="2200" b="1" dirty="0">
                <a:solidFill>
                  <a:srgbClr val="002060"/>
                </a:solidFill>
                <a:latin typeface="Bookman Old Style" pitchFamily="18" charset="0"/>
                <a:hlinkClick r:id="" action="ppaction://noaction"/>
              </a:rPr>
              <a:t>İZLEME</a:t>
            </a:r>
            <a:r>
              <a:rPr lang="tr-TR" sz="2200" b="1" dirty="0">
                <a:solidFill>
                  <a:srgbClr val="002060"/>
                </a:solidFill>
                <a:latin typeface="Bookman Old Style" pitchFamily="18" charset="0"/>
              </a:rPr>
              <a:t> VE DEĞERLENDİRME</a:t>
            </a:r>
          </a:p>
          <a:p>
            <a:pPr marL="514350" indent="-514350">
              <a:spcBef>
                <a:spcPts val="800"/>
              </a:spcBef>
              <a:buClr>
                <a:schemeClr val="accent3">
                  <a:lumMod val="50000"/>
                </a:schemeClr>
              </a:buClr>
              <a:buSzPct val="90000"/>
              <a:buFont typeface="+mj-lt"/>
              <a:buAutoNum type="romanUcPeriod"/>
            </a:pPr>
            <a:r>
              <a:rPr lang="nn-NO" sz="2200" b="1" dirty="0">
                <a:solidFill>
                  <a:srgbClr val="002060"/>
                </a:solidFill>
                <a:latin typeface="Bookman Old Style" pitchFamily="18" charset="0"/>
                <a:hlinkClick r:id="" action="ppaction://noaction"/>
              </a:rPr>
              <a:t>YÜKSEK KORUMA DEĞERLİ </a:t>
            </a:r>
            <a:r>
              <a:rPr lang="nn-NO" sz="2200" b="1" dirty="0">
                <a:solidFill>
                  <a:srgbClr val="002060"/>
                </a:solidFill>
                <a:latin typeface="Bookman Old Style" pitchFamily="18" charset="0"/>
              </a:rPr>
              <a:t>ORMANLARIN BAKIMI</a:t>
            </a:r>
            <a:endParaRPr lang="tr-TR" sz="2200" b="1" dirty="0">
              <a:solidFill>
                <a:srgbClr val="002060"/>
              </a:solidFill>
              <a:latin typeface="Bookman Old Style" pitchFamily="18" charset="0"/>
            </a:endParaRPr>
          </a:p>
          <a:p>
            <a:pPr marL="514350" indent="-514350">
              <a:spcBef>
                <a:spcPts val="800"/>
              </a:spcBef>
              <a:buClr>
                <a:schemeClr val="accent3">
                  <a:lumMod val="50000"/>
                </a:schemeClr>
              </a:buClr>
              <a:buSzPct val="90000"/>
              <a:buFont typeface="+mj-lt"/>
              <a:buAutoNum type="romanUcPeriod"/>
            </a:pPr>
            <a:r>
              <a:rPr lang="tr-TR" sz="2200" b="1" dirty="0">
                <a:solidFill>
                  <a:srgbClr val="00B050"/>
                </a:solidFill>
                <a:latin typeface="Bookman Old Style" pitchFamily="18" charset="0"/>
              </a:rPr>
              <a:t>PLANTASYONLAR </a:t>
            </a:r>
            <a:r>
              <a:rPr lang="tr-TR" sz="2200" b="1" dirty="0">
                <a:solidFill>
                  <a:schemeClr val="accent2">
                    <a:lumMod val="50000"/>
                  </a:schemeClr>
                </a:solidFill>
                <a:latin typeface="Bookman Old Style" pitchFamily="18" charset="0"/>
              </a:rPr>
              <a:t>  </a:t>
            </a:r>
          </a:p>
          <a:p>
            <a:pPr marL="0" indent="0">
              <a:spcBef>
                <a:spcPts val="800"/>
              </a:spcBef>
              <a:buClr>
                <a:schemeClr val="accent3">
                  <a:lumMod val="50000"/>
                </a:schemeClr>
              </a:buClr>
              <a:buSzPct val="90000"/>
              <a:buNone/>
            </a:pPr>
            <a:r>
              <a:rPr lang="tr-TR" sz="2200" b="1" dirty="0">
                <a:solidFill>
                  <a:srgbClr val="0070C0"/>
                </a:solidFill>
                <a:latin typeface="Bookman Old Style" pitchFamily="18" charset="0"/>
              </a:rPr>
              <a:t>(</a:t>
            </a:r>
            <a:r>
              <a:rPr lang="tr-TR" sz="2200" b="1" dirty="0">
                <a:solidFill>
                  <a:srgbClr val="FF0000"/>
                </a:solidFill>
                <a:latin typeface="Bookman Old Style" pitchFamily="18" charset="0"/>
              </a:rPr>
              <a:t>56 adet kriter</a:t>
            </a:r>
            <a:r>
              <a:rPr lang="tr-TR" sz="2200" b="1" dirty="0">
                <a:solidFill>
                  <a:srgbClr val="0070C0"/>
                </a:solidFill>
                <a:latin typeface="Bookman Old Style" pitchFamily="18" charset="0"/>
              </a:rPr>
              <a:t>, 216 adet gösterge)</a:t>
            </a:r>
          </a:p>
          <a:p>
            <a:pPr marL="514350" indent="-514350" algn="ctr">
              <a:spcBef>
                <a:spcPts val="800"/>
              </a:spcBef>
              <a:buClr>
                <a:schemeClr val="accent3">
                  <a:lumMod val="50000"/>
                </a:schemeClr>
              </a:buClr>
              <a:buSzPct val="90000"/>
              <a:buFont typeface="+mj-lt"/>
              <a:buAutoNum type="romanUcPeriod"/>
            </a:pPr>
            <a:endParaRPr lang="tr-TR" sz="2200" b="1" dirty="0">
              <a:solidFill>
                <a:schemeClr val="accent2">
                  <a:lumMod val="50000"/>
                </a:schemeClr>
              </a:solidFill>
              <a:latin typeface="Comic Sans MS" pitchFamily="66" charset="0"/>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36</a:t>
            </a:fld>
            <a:endParaRPr lang="tr-TR">
              <a:solidFill>
                <a:prstClr val="black">
                  <a:tint val="75000"/>
                </a:prstClr>
              </a:solidFill>
            </a:endParaRPr>
          </a:p>
        </p:txBody>
      </p:sp>
      <p:grpSp>
        <p:nvGrpSpPr>
          <p:cNvPr id="8" name="Grup 7"/>
          <p:cNvGrpSpPr/>
          <p:nvPr/>
        </p:nvGrpSpPr>
        <p:grpSpPr>
          <a:xfrm>
            <a:off x="899592" y="412274"/>
            <a:ext cx="6624736" cy="775681"/>
            <a:chOff x="0" y="40107"/>
            <a:chExt cx="7353068" cy="815490"/>
          </a:xfrm>
          <a:solidFill>
            <a:srgbClr val="FFFF00"/>
          </a:solidFill>
          <a:scene3d>
            <a:camera prst="orthographicFront"/>
            <a:lightRig rig="threePt" dir="t">
              <a:rot lat="0" lon="0" rev="7500000"/>
            </a:lightRig>
          </a:scene3d>
        </p:grpSpPr>
        <p:sp>
          <p:nvSpPr>
            <p:cNvPr id="9" name="Yuvarlatılmış Dikdörtgen 8"/>
            <p:cNvSpPr/>
            <p:nvPr/>
          </p:nvSpPr>
          <p:spPr>
            <a:xfrm>
              <a:off x="0" y="40107"/>
              <a:ext cx="7353068" cy="815490"/>
            </a:xfrm>
            <a:prstGeom prst="roundRect">
              <a:avLst/>
            </a:prstGeom>
            <a:grpFill/>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0" name="Yuvarlatılmış Dikdörtgen 4"/>
            <p:cNvSpPr/>
            <p:nvPr/>
          </p:nvSpPr>
          <p:spPr>
            <a:xfrm>
              <a:off x="39809" y="79916"/>
              <a:ext cx="7273450" cy="73587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defTabSz="1511300">
                <a:lnSpc>
                  <a:spcPct val="90000"/>
                </a:lnSpc>
                <a:spcBef>
                  <a:spcPct val="0"/>
                </a:spcBef>
                <a:spcAft>
                  <a:spcPct val="35000"/>
                </a:spcAft>
              </a:pPr>
              <a:r>
                <a:rPr lang="tr-TR" sz="3400" b="1" dirty="0">
                  <a:solidFill>
                    <a:srgbClr val="FFFF00"/>
                  </a:solidFill>
                </a:rPr>
                <a:t>	</a:t>
              </a:r>
              <a:r>
                <a:rPr lang="tr-TR" sz="3400" b="1" dirty="0">
                  <a:solidFill>
                    <a:srgbClr val="FF0000"/>
                  </a:solidFill>
                </a:rPr>
                <a:t>   </a:t>
              </a:r>
              <a:r>
                <a:rPr lang="tr-TR" sz="4000" b="1" u="sng" dirty="0">
                  <a:solidFill>
                    <a:srgbClr val="FF0000"/>
                  </a:solidFill>
                </a:rPr>
                <a:t>FSC </a:t>
              </a:r>
              <a:r>
                <a:rPr lang="tr-TR" sz="4000" b="1" u="sng" dirty="0">
                  <a:solidFill>
                    <a:srgbClr val="FFFF00"/>
                  </a:solidFill>
                  <a:hlinkClick r:id="" action="ppaction://noaction"/>
                </a:rPr>
                <a:t>PRENSİPLERİ</a:t>
              </a:r>
              <a:endParaRPr lang="tr-TR" sz="4000" dirty="0">
                <a:solidFill>
                  <a:srgbClr val="FFFF00"/>
                </a:solidFill>
              </a:endParaRPr>
            </a:p>
          </p:txBody>
        </p:sp>
      </p:grpSp>
    </p:spTree>
    <p:extLst>
      <p:ext uri="{BB962C8B-B14F-4D97-AF65-F5344CB8AC3E}">
        <p14:creationId xmlns:p14="http://schemas.microsoft.com/office/powerpoint/2010/main" val="427940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5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5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p:cNvGrpSpPr/>
          <p:nvPr/>
        </p:nvGrpSpPr>
        <p:grpSpPr>
          <a:xfrm>
            <a:off x="251520" y="332656"/>
            <a:ext cx="8712968" cy="3600400"/>
            <a:chOff x="0" y="40107"/>
            <a:chExt cx="7353068" cy="815490"/>
          </a:xfrm>
          <a:scene3d>
            <a:camera prst="orthographicFront"/>
            <a:lightRig rig="threePt" dir="t">
              <a:rot lat="0" lon="0" rev="7500000"/>
            </a:lightRig>
          </a:scene3d>
        </p:grpSpPr>
        <p:sp>
          <p:nvSpPr>
            <p:cNvPr id="18" name="Yuvarlatılmış Dikdörtgen 17"/>
            <p:cNvSpPr/>
            <p:nvPr/>
          </p:nvSpPr>
          <p:spPr>
            <a:xfrm>
              <a:off x="0" y="40107"/>
              <a:ext cx="7353068" cy="815490"/>
            </a:xfrm>
            <a:prstGeom prst="roundRect">
              <a:avLst/>
            </a:prstGeom>
            <a:gradFill>
              <a:gsLst>
                <a:gs pos="0">
                  <a:srgbClr val="00B0F0"/>
                </a:gs>
                <a:gs pos="100000">
                  <a:schemeClr val="accent5">
                    <a:hueOff val="0"/>
                    <a:satOff val="0"/>
                    <a:lumOff val="0"/>
                    <a:alphaOff val="0"/>
                    <a:shade val="94000"/>
                    <a:lumMod val="88000"/>
                  </a:schemeClr>
                </a:gs>
              </a:gsLst>
            </a:gradFill>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r>
                <a:rPr lang="tr-TR" sz="2800" dirty="0"/>
                <a:t>	BELGELENDİRME KURULUŞLARI,UYGUNLUK DEĞERLENDİRME VE DENETİM FAALİYETLERİNİ, </a:t>
              </a:r>
              <a:r>
                <a:rPr lang="tr-TR" sz="2800" u="sng" dirty="0"/>
                <a:t>FSC ORMAN YÖNETİM KONSEYİ’NDEN ALDIKLARI YETKİYE </a:t>
              </a:r>
              <a:r>
                <a:rPr lang="tr-TR" sz="2800" dirty="0"/>
                <a:t>DAYANARAK YAPARLAR VE </a:t>
              </a:r>
              <a:r>
                <a:rPr lang="tr-TR" sz="2800" u="sng" dirty="0"/>
                <a:t>KONSEY ADINA BELGE DÜZENLERLER</a:t>
              </a:r>
              <a:r>
                <a:rPr lang="tr-TR" sz="2800" dirty="0"/>
                <a:t>.BU AÇIDAN SORUMLULUKLARI BULUNMAKTADIR VE YAPTIKLARI ÇALIŞMALARDA TARAFSIZ VE BAĞIMSIZ OLMAK DURUMUNDADIRLAR.</a:t>
              </a:r>
            </a:p>
          </p:txBody>
        </p:sp>
        <p:sp>
          <p:nvSpPr>
            <p:cNvPr id="19" name="Yuvarlatılmış Dikdörtgen 4"/>
            <p:cNvSpPr/>
            <p:nvPr/>
          </p:nvSpPr>
          <p:spPr>
            <a:xfrm>
              <a:off x="39809" y="79916"/>
              <a:ext cx="7273450"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defTabSz="1511300">
                <a:lnSpc>
                  <a:spcPct val="90000"/>
                </a:lnSpc>
                <a:spcBef>
                  <a:spcPct val="0"/>
                </a:spcBef>
                <a:spcAft>
                  <a:spcPct val="35000"/>
                </a:spcAft>
              </a:pPr>
              <a:endParaRPr lang="tr-TR" sz="3200" dirty="0">
                <a:solidFill>
                  <a:prstClr val="white"/>
                </a:solidFill>
              </a:endParaRPr>
            </a:p>
          </p:txBody>
        </p:sp>
      </p:grpSp>
      <p:sp>
        <p:nvSpPr>
          <p:cNvPr id="7" name="Yuvarlatılmış Dikdörtgen 6"/>
          <p:cNvSpPr/>
          <p:nvPr/>
        </p:nvSpPr>
        <p:spPr>
          <a:xfrm>
            <a:off x="298691" y="4437112"/>
            <a:ext cx="8665797" cy="2016224"/>
          </a:xfrm>
          <a:prstGeom prst="roundRect">
            <a:avLst/>
          </a:prstGeom>
          <a:gradFill>
            <a:gsLst>
              <a:gs pos="0">
                <a:srgbClr val="00B050"/>
              </a:gs>
              <a:gs pos="100000">
                <a:schemeClr val="accent5">
                  <a:hueOff val="0"/>
                  <a:satOff val="0"/>
                  <a:lumOff val="0"/>
                  <a:alphaOff val="0"/>
                  <a:shade val="94000"/>
                  <a:lumMod val="88000"/>
                </a:schemeClr>
              </a:gs>
            </a:gsLst>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r>
              <a:rPr lang="tr-TR" sz="2800" dirty="0"/>
              <a:t>     </a:t>
            </a:r>
            <a:r>
              <a:rPr lang="tr-TR" sz="2800" dirty="0">
                <a:solidFill>
                  <a:srgbClr val="FFFF00"/>
                </a:solidFill>
              </a:rPr>
              <a:t>Verilen FSC ORMAN YÖNETİM SİSTEMİ </a:t>
            </a:r>
            <a:r>
              <a:rPr lang="tr-TR" sz="2800" dirty="0" err="1">
                <a:solidFill>
                  <a:srgbClr val="FFFF00"/>
                </a:solidFill>
              </a:rPr>
              <a:t>BELGESİ’nin</a:t>
            </a:r>
            <a:endParaRPr lang="tr-TR" sz="2800" dirty="0">
              <a:solidFill>
                <a:srgbClr val="FFFF00"/>
              </a:solidFill>
            </a:endParaRPr>
          </a:p>
          <a:p>
            <a:pPr marL="457200" indent="-457200">
              <a:buFont typeface="Arial" panose="020B0604020202020204" pitchFamily="34" charset="0"/>
              <a:buChar char="•"/>
            </a:pPr>
            <a:r>
              <a:rPr lang="tr-TR" sz="2800" dirty="0">
                <a:solidFill>
                  <a:srgbClr val="FFFF00"/>
                </a:solidFill>
              </a:rPr>
              <a:t>Geçerlilik süresi 5 YIL... </a:t>
            </a:r>
          </a:p>
          <a:p>
            <a:pPr marL="457200" indent="-457200">
              <a:buFont typeface="Arial" panose="020B0604020202020204" pitchFamily="34" charset="0"/>
              <a:buChar char="•"/>
            </a:pPr>
            <a:r>
              <a:rPr lang="tr-TR" sz="2800" dirty="0">
                <a:solidFill>
                  <a:srgbClr val="FFFF00"/>
                </a:solidFill>
              </a:rPr>
              <a:t>Her yıl en az 1 kere Gözetim denetimi(ara denetim) yapılır.</a:t>
            </a:r>
          </a:p>
        </p:txBody>
      </p:sp>
    </p:spTree>
    <p:extLst>
      <p:ext uri="{BB962C8B-B14F-4D97-AF65-F5344CB8AC3E}">
        <p14:creationId xmlns:p14="http://schemas.microsoft.com/office/powerpoint/2010/main" val="17648921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2000" b="-62000"/>
          </a:stretch>
        </a:blipFill>
        <a:effectLst/>
      </p:bgPr>
    </p:bg>
    <p:spTree>
      <p:nvGrpSpPr>
        <p:cNvPr id="1" name=""/>
        <p:cNvGrpSpPr/>
        <p:nvPr/>
      </p:nvGrpSpPr>
      <p:grpSpPr>
        <a:xfrm>
          <a:off x="0" y="0"/>
          <a:ext cx="0" cy="0"/>
          <a:chOff x="0" y="0"/>
          <a:chExt cx="0" cy="0"/>
        </a:xfrm>
      </p:grpSpPr>
      <p:sp>
        <p:nvSpPr>
          <p:cNvPr id="5" name="4 Dikdörtgen"/>
          <p:cNvSpPr/>
          <p:nvPr/>
        </p:nvSpPr>
        <p:spPr>
          <a:xfrm>
            <a:off x="251520" y="4293096"/>
            <a:ext cx="8286808" cy="2062103"/>
          </a:xfrm>
          <a:prstGeom prst="rect">
            <a:avLst/>
          </a:prstGeom>
        </p:spPr>
        <p:txBody>
          <a:bodyPr wrap="square">
            <a:spAutoFit/>
          </a:bodyPr>
          <a:lstStyle/>
          <a:p>
            <a:r>
              <a:rPr lang="tr-TR" sz="3200" dirty="0">
                <a:solidFill>
                  <a:prstClr val="black">
                    <a:lumMod val="95000"/>
                    <a:lumOff val="5000"/>
                  </a:prstClr>
                </a:solidFill>
                <a:latin typeface="Tahoma" pitchFamily="34" charset="0"/>
                <a:ea typeface="Tahoma" pitchFamily="34" charset="0"/>
                <a:cs typeface="Tahoma" pitchFamily="34" charset="0"/>
              </a:rPr>
              <a:t>Ülkemiz yaklaşık </a:t>
            </a:r>
            <a:r>
              <a:rPr lang="tr-TR" sz="3200" b="1" dirty="0">
                <a:solidFill>
                  <a:prstClr val="black">
                    <a:lumMod val="95000"/>
                    <a:lumOff val="5000"/>
                  </a:prstClr>
                </a:solidFill>
                <a:latin typeface="Tahoma" pitchFamily="34" charset="0"/>
                <a:ea typeface="Tahoma" pitchFamily="34" charset="0"/>
                <a:cs typeface="Tahoma" pitchFamily="34" charset="0"/>
              </a:rPr>
              <a:t>3.500’ü </a:t>
            </a:r>
            <a:r>
              <a:rPr lang="tr-TR" sz="3200" b="1" u="sng" dirty="0">
                <a:solidFill>
                  <a:prstClr val="black">
                    <a:lumMod val="95000"/>
                    <a:lumOff val="5000"/>
                  </a:prstClr>
                </a:solidFill>
                <a:latin typeface="Tahoma" pitchFamily="34" charset="0"/>
                <a:ea typeface="Tahoma" pitchFamily="34" charset="0"/>
                <a:cs typeface="Tahoma" pitchFamily="34" charset="0"/>
              </a:rPr>
              <a:t>endemik(sadece ülkemizde yetişen)</a:t>
            </a:r>
            <a:r>
              <a:rPr lang="tr-TR" sz="3200" b="1" dirty="0">
                <a:solidFill>
                  <a:prstClr val="black">
                    <a:lumMod val="95000"/>
                    <a:lumOff val="5000"/>
                  </a:prstClr>
                </a:solidFill>
                <a:latin typeface="Tahoma" pitchFamily="34" charset="0"/>
                <a:ea typeface="Tahoma" pitchFamily="34" charset="0"/>
                <a:cs typeface="Tahoma" pitchFamily="34" charset="0"/>
              </a:rPr>
              <a:t>olmak üzere 10.000 civarındaki </a:t>
            </a:r>
            <a:r>
              <a:rPr lang="tr-TR" sz="3200" dirty="0">
                <a:solidFill>
                  <a:prstClr val="black">
                    <a:lumMod val="95000"/>
                    <a:lumOff val="5000"/>
                  </a:prstClr>
                </a:solidFill>
                <a:latin typeface="Tahoma" pitchFamily="34" charset="0"/>
                <a:ea typeface="Tahoma" pitchFamily="34" charset="0"/>
                <a:cs typeface="Tahoma" pitchFamily="34" charset="0"/>
              </a:rPr>
              <a:t>bitki türüyle oldukça zengin bir bitki türü çeşitliliğine sahiptir.</a:t>
            </a:r>
          </a:p>
        </p:txBody>
      </p:sp>
    </p:spTree>
    <p:extLst>
      <p:ext uri="{BB962C8B-B14F-4D97-AF65-F5344CB8AC3E}">
        <p14:creationId xmlns:p14="http://schemas.microsoft.com/office/powerpoint/2010/main" val="2845895891"/>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1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504" y="1484784"/>
            <a:ext cx="8856984" cy="5112568"/>
          </a:xfrm>
          <a:gradFill flip="none" rotWithShape="1">
            <a:gsLst>
              <a:gs pos="15000">
                <a:srgbClr val="00B050"/>
              </a:gs>
              <a:gs pos="3390">
                <a:schemeClr val="bg2"/>
              </a:gs>
              <a:gs pos="0">
                <a:schemeClr val="bg2"/>
              </a:gs>
              <a:gs pos="100000">
                <a:schemeClr val="bg1"/>
              </a:gs>
            </a:gsLst>
            <a:path path="circle">
              <a:fillToRect l="50000" t="130000" r="50000" b="-3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ormAutofit fontScale="40000" lnSpcReduction="20000"/>
          </a:bodyPr>
          <a:lstStyle/>
          <a:p>
            <a:pPr lvl="1">
              <a:buFont typeface="Wingdings" panose="05000000000000000000" pitchFamily="2" charset="2"/>
              <a:buChar char="§"/>
            </a:pPr>
            <a:r>
              <a:rPr lang="tr-TR" sz="9600" dirty="0"/>
              <a:t>Endüstrinin nimetlerinin </a:t>
            </a:r>
            <a:r>
              <a:rPr lang="tr-TR" sz="9600" u="sng" dirty="0">
                <a:solidFill>
                  <a:srgbClr val="FF0000"/>
                </a:solidFill>
              </a:rPr>
              <a:t>yarattığı külfetin kontrol altına alınması </a:t>
            </a:r>
          </a:p>
          <a:p>
            <a:pPr lvl="1">
              <a:buFont typeface="Wingdings" panose="05000000000000000000" pitchFamily="2" charset="2"/>
              <a:buChar char="§"/>
            </a:pPr>
            <a:r>
              <a:rPr lang="tr-TR" sz="9600" dirty="0"/>
              <a:t>yerine göre bazen </a:t>
            </a:r>
            <a:r>
              <a:rPr lang="tr-TR" sz="9600" u="sng" dirty="0">
                <a:solidFill>
                  <a:srgbClr val="FFFF00"/>
                </a:solidFill>
              </a:rPr>
              <a:t>yaratılan kirliliğin</a:t>
            </a:r>
            <a:r>
              <a:rPr lang="tr-TR" sz="9600" dirty="0">
                <a:solidFill>
                  <a:srgbClr val="FFFF00"/>
                </a:solidFill>
              </a:rPr>
              <a:t>, bazen </a:t>
            </a:r>
            <a:r>
              <a:rPr lang="tr-TR" sz="9600" u="sng" dirty="0">
                <a:solidFill>
                  <a:srgbClr val="FFFF00"/>
                </a:solidFill>
              </a:rPr>
              <a:t>zehirlenme potansiyelinin</a:t>
            </a:r>
            <a:r>
              <a:rPr lang="tr-TR" sz="9600" dirty="0">
                <a:solidFill>
                  <a:srgbClr val="FFFF00"/>
                </a:solidFill>
              </a:rPr>
              <a:t>,</a:t>
            </a:r>
            <a:r>
              <a:rPr lang="tr-TR" sz="9600" dirty="0"/>
              <a:t> </a:t>
            </a:r>
          </a:p>
          <a:p>
            <a:pPr lvl="1">
              <a:buFont typeface="Wingdings" panose="05000000000000000000" pitchFamily="2" charset="2"/>
              <a:buChar char="§"/>
            </a:pPr>
            <a:r>
              <a:rPr lang="tr-TR" sz="9600" dirty="0"/>
              <a:t>bazen de doğrudan </a:t>
            </a:r>
            <a:r>
              <a:rPr lang="tr-TR" sz="9600" u="sng" dirty="0">
                <a:solidFill>
                  <a:srgbClr val="3366CC"/>
                </a:solidFill>
              </a:rPr>
              <a:t>kişisel can güvenliğine yönelik tehdit içerebilen ürünlerin</a:t>
            </a:r>
            <a:r>
              <a:rPr lang="tr-TR" sz="9600" dirty="0">
                <a:solidFill>
                  <a:srgbClr val="3366CC"/>
                </a:solidFill>
              </a:rPr>
              <a:t>,</a:t>
            </a:r>
            <a:r>
              <a:rPr lang="tr-TR" sz="9600" dirty="0"/>
              <a:t> </a:t>
            </a:r>
          </a:p>
          <a:p>
            <a:pPr marL="457200" lvl="1" indent="0">
              <a:buNone/>
            </a:pPr>
            <a:r>
              <a:rPr lang="tr-TR" sz="9600" dirty="0"/>
              <a:t> </a:t>
            </a:r>
            <a:r>
              <a:rPr lang="tr-TR" sz="9600" u="sng" dirty="0">
                <a:solidFill>
                  <a:srgbClr val="C00000"/>
                </a:solidFill>
              </a:rPr>
              <a:t>belli aşamalarda kontrol altında tutularak bunların belgelendirilmesi</a:t>
            </a:r>
            <a:r>
              <a:rPr lang="tr-TR" sz="9600" dirty="0">
                <a:solidFill>
                  <a:srgbClr val="C00000"/>
                </a:solidFill>
              </a:rPr>
              <a:t> </a:t>
            </a:r>
            <a:r>
              <a:rPr lang="tr-TR" sz="9600" dirty="0"/>
              <a:t>öngörülmüştür.</a:t>
            </a:r>
          </a:p>
        </p:txBody>
      </p:sp>
      <p:graphicFrame>
        <p:nvGraphicFramePr>
          <p:cNvPr id="14" name="Diyagram 13"/>
          <p:cNvGraphicFramePr/>
          <p:nvPr>
            <p:extLst/>
          </p:nvPr>
        </p:nvGraphicFramePr>
        <p:xfrm>
          <a:off x="107504" y="332656"/>
          <a:ext cx="7353069"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7045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Graphic spid="1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23000">
              <a:srgbClr val="002060"/>
            </a:gs>
            <a:gs pos="82000">
              <a:srgbClr val="002060"/>
            </a:gs>
            <a:gs pos="99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9" name="Yuvarlatılmış Dikdörtgen 4"/>
          <p:cNvSpPr/>
          <p:nvPr/>
        </p:nvSpPr>
        <p:spPr>
          <a:xfrm>
            <a:off x="107504" y="764704"/>
            <a:ext cx="8712967" cy="4968552"/>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defTabSz="1511300">
              <a:lnSpc>
                <a:spcPct val="90000"/>
              </a:lnSpc>
              <a:spcBef>
                <a:spcPct val="0"/>
              </a:spcBef>
              <a:spcAft>
                <a:spcPct val="35000"/>
              </a:spcAft>
            </a:pPr>
            <a:r>
              <a:rPr lang="tr-TR" sz="6000" b="1" dirty="0">
                <a:solidFill>
                  <a:prstClr val="white"/>
                </a:solidFill>
              </a:rPr>
              <a:t>ORMANCILIKTA</a:t>
            </a:r>
          </a:p>
          <a:p>
            <a:pPr defTabSz="1511300">
              <a:lnSpc>
                <a:spcPct val="90000"/>
              </a:lnSpc>
              <a:spcBef>
                <a:spcPct val="0"/>
              </a:spcBef>
              <a:spcAft>
                <a:spcPct val="35000"/>
              </a:spcAft>
            </a:pPr>
            <a:r>
              <a:rPr lang="tr-TR" sz="6000" b="1" dirty="0">
                <a:solidFill>
                  <a:prstClr val="white"/>
                </a:solidFill>
              </a:rPr>
              <a:t> SERTİFİKASYONUN</a:t>
            </a:r>
          </a:p>
          <a:p>
            <a:pPr defTabSz="1511300">
              <a:lnSpc>
                <a:spcPct val="90000"/>
              </a:lnSpc>
              <a:spcBef>
                <a:spcPct val="0"/>
              </a:spcBef>
              <a:spcAft>
                <a:spcPct val="35000"/>
              </a:spcAft>
            </a:pPr>
            <a:r>
              <a:rPr lang="tr-TR" sz="6000" b="1" dirty="0">
                <a:solidFill>
                  <a:prstClr val="white"/>
                </a:solidFill>
              </a:rPr>
              <a:t> BAŞLANGICI</a:t>
            </a:r>
            <a:endParaRPr lang="tr-TR" sz="6000" dirty="0">
              <a:solidFill>
                <a:prstClr val="white"/>
              </a:solidFill>
            </a:endParaRPr>
          </a:p>
        </p:txBody>
      </p:sp>
    </p:spTree>
    <p:extLst>
      <p:ext uri="{BB962C8B-B14F-4D97-AF65-F5344CB8AC3E}">
        <p14:creationId xmlns:p14="http://schemas.microsoft.com/office/powerpoint/2010/main" val="30173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B1DEFA8C-F947-479F-BE07-76B6B3F80BF1}" type="slidenum">
              <a:rPr lang="tr-TR" smtClean="0"/>
              <a:pPr/>
              <a:t>6</a:t>
            </a:fld>
            <a:endParaRPr lang="tr-TR"/>
          </a:p>
        </p:txBody>
      </p:sp>
      <p:sp>
        <p:nvSpPr>
          <p:cNvPr id="7" name="Dikdörtgen 6"/>
          <p:cNvSpPr/>
          <p:nvPr/>
        </p:nvSpPr>
        <p:spPr>
          <a:xfrm>
            <a:off x="1187624" y="4798193"/>
            <a:ext cx="6408712" cy="1323439"/>
          </a:xfrm>
          <a:prstGeom prst="rect">
            <a:avLst/>
          </a:prstGeom>
        </p:spPr>
        <p:txBody>
          <a:bodyPr wrap="square">
            <a:spAutoFit/>
          </a:bodyPr>
          <a:lstStyle/>
          <a:p>
            <a:r>
              <a:rPr lang="tr-TR" sz="2000" b="1" dirty="0">
                <a:solidFill>
                  <a:srgbClr val="FFFF00"/>
                </a:solidFill>
                <a:latin typeface="Batang" panose="02030600000101010101" pitchFamily="18" charset="-127"/>
                <a:ea typeface="Batang" panose="02030600000101010101" pitchFamily="18" charset="-127"/>
              </a:rPr>
              <a:t>Sadece bir asrın son dönemecinde </a:t>
            </a:r>
            <a:r>
              <a:rPr lang="tr-TR" sz="2000" b="1" dirty="0">
                <a:solidFill>
                  <a:schemeClr val="tx1">
                    <a:lumMod val="95000"/>
                  </a:schemeClr>
                </a:solidFill>
                <a:latin typeface="Batang" panose="02030600000101010101" pitchFamily="18" charset="-127"/>
                <a:ea typeface="Batang" panose="02030600000101010101" pitchFamily="18" charset="-127"/>
              </a:rPr>
              <a:t>Asya Kıtası’nda bulunan yağmur ormanlarının üçte birinin</a:t>
            </a:r>
            <a:r>
              <a:rPr lang="tr-TR" sz="2000" b="1" dirty="0">
                <a:solidFill>
                  <a:srgbClr val="FFFF00"/>
                </a:solidFill>
                <a:latin typeface="Batang" panose="02030600000101010101" pitchFamily="18" charset="-127"/>
                <a:ea typeface="Batang" panose="02030600000101010101" pitchFamily="18" charset="-127"/>
              </a:rPr>
              <a:t>, </a:t>
            </a:r>
            <a:r>
              <a:rPr lang="tr-TR" sz="2000" b="1" dirty="0">
                <a:solidFill>
                  <a:schemeClr val="tx1">
                    <a:lumMod val="95000"/>
                  </a:schemeClr>
                </a:solidFill>
                <a:latin typeface="Batang" panose="02030600000101010101" pitchFamily="18" charset="-127"/>
                <a:ea typeface="Batang" panose="02030600000101010101" pitchFamily="18" charset="-127"/>
              </a:rPr>
              <a:t>Afrika’da bulunan yağmur ormanlarının </a:t>
            </a:r>
            <a:r>
              <a:rPr lang="tr-TR" sz="2000" b="1" u="sng" dirty="0">
                <a:solidFill>
                  <a:srgbClr val="FFFF00"/>
                </a:solidFill>
                <a:latin typeface="Batang" panose="02030600000101010101" pitchFamily="18" charset="-127"/>
                <a:ea typeface="Batang" panose="02030600000101010101" pitchFamily="18" charset="-127"/>
              </a:rPr>
              <a:t>yüzde 85’inin </a:t>
            </a:r>
            <a:r>
              <a:rPr lang="tr-TR" sz="2000" b="1" dirty="0">
                <a:solidFill>
                  <a:srgbClr val="FFFF00"/>
                </a:solidFill>
                <a:latin typeface="Batang" panose="02030600000101010101" pitchFamily="18" charset="-127"/>
                <a:ea typeface="Batang" panose="02030600000101010101" pitchFamily="18" charset="-127"/>
              </a:rPr>
              <a:t>yok edildiğini de not edelim…</a:t>
            </a:r>
          </a:p>
        </p:txBody>
      </p:sp>
      <p:sp>
        <p:nvSpPr>
          <p:cNvPr id="3" name="Dikdörtgen 2">
            <a:extLst>
              <a:ext uri="{FF2B5EF4-FFF2-40B4-BE49-F238E27FC236}">
                <a16:creationId xmlns:a16="http://schemas.microsoft.com/office/drawing/2014/main" id="{3BF7EC3E-82B9-4537-8CB0-9AD7169748BB}"/>
              </a:ext>
            </a:extLst>
          </p:cNvPr>
          <p:cNvSpPr/>
          <p:nvPr/>
        </p:nvSpPr>
        <p:spPr>
          <a:xfrm>
            <a:off x="1080120" y="691548"/>
            <a:ext cx="7740352" cy="1323439"/>
          </a:xfrm>
          <a:prstGeom prst="rect">
            <a:avLst/>
          </a:prstGeom>
        </p:spPr>
        <p:txBody>
          <a:bodyPr wrap="square">
            <a:spAutoFit/>
          </a:bodyPr>
          <a:lstStyle/>
          <a:p>
            <a:r>
              <a:rPr lang="tr-TR" sz="2000" b="1" dirty="0">
                <a:solidFill>
                  <a:srgbClr val="FFFF00"/>
                </a:solidFill>
              </a:rPr>
              <a:t>Yağmur ormanları, insan ırkı elini sürmeden önce gezegenimizin yüzde 16’sını kaplıyorken şimdi dünyanın ancak yüzde 2'lik alanında kalmış durumda. '</a:t>
            </a:r>
            <a:r>
              <a:rPr lang="tr-TR" sz="2000" b="1" dirty="0" err="1">
                <a:solidFill>
                  <a:srgbClr val="FFFF00"/>
                </a:solidFill>
              </a:rPr>
              <a:t>Karalar'ın</a:t>
            </a:r>
            <a:r>
              <a:rPr lang="tr-TR" sz="2000" b="1" dirty="0">
                <a:solidFill>
                  <a:srgbClr val="FFFF00"/>
                </a:solidFill>
              </a:rPr>
              <a:t> yüzde 5'ini oluşturan yağmur ormanlarında, yeryüzündeki bitki ve hayvan türlerinin yarısından fazlası yaşıyor.</a:t>
            </a:r>
          </a:p>
        </p:txBody>
      </p:sp>
      <p:sp>
        <p:nvSpPr>
          <p:cNvPr id="8" name="Dikdörtgen 7">
            <a:extLst>
              <a:ext uri="{FF2B5EF4-FFF2-40B4-BE49-F238E27FC236}">
                <a16:creationId xmlns:a16="http://schemas.microsoft.com/office/drawing/2014/main" id="{16C71083-CDAB-4713-A46D-4D084B8E5C14}"/>
              </a:ext>
            </a:extLst>
          </p:cNvPr>
          <p:cNvSpPr/>
          <p:nvPr/>
        </p:nvSpPr>
        <p:spPr>
          <a:xfrm>
            <a:off x="4950296" y="2349708"/>
            <a:ext cx="4536504" cy="1292662"/>
          </a:xfrm>
          <a:prstGeom prst="rect">
            <a:avLst/>
          </a:prstGeom>
        </p:spPr>
        <p:txBody>
          <a:bodyPr wrap="square">
            <a:spAutoFit/>
          </a:bodyPr>
          <a:lstStyle/>
          <a:p>
            <a:r>
              <a:rPr lang="tr-TR" sz="2000" b="1" dirty="0">
                <a:solidFill>
                  <a:srgbClr val="92D050"/>
                </a:solidFill>
              </a:rPr>
              <a:t>Gezegenimizdeki Amazon Yağmur Ormanları ise yağmur ormanlarının yarısından fazlasını oluşturuyor. </a:t>
            </a:r>
          </a:p>
          <a:p>
            <a:endParaRPr lang="tr-TR" dirty="0"/>
          </a:p>
        </p:txBody>
      </p:sp>
      <p:sp>
        <p:nvSpPr>
          <p:cNvPr id="9" name="Dikdörtgen 8">
            <a:extLst>
              <a:ext uri="{FF2B5EF4-FFF2-40B4-BE49-F238E27FC236}">
                <a16:creationId xmlns:a16="http://schemas.microsoft.com/office/drawing/2014/main" id="{984BB07E-F18E-4DC0-AB0E-34340778B084}"/>
              </a:ext>
            </a:extLst>
          </p:cNvPr>
          <p:cNvSpPr/>
          <p:nvPr/>
        </p:nvSpPr>
        <p:spPr>
          <a:xfrm>
            <a:off x="2566545" y="3469046"/>
            <a:ext cx="5004048" cy="1107996"/>
          </a:xfrm>
          <a:prstGeom prst="rect">
            <a:avLst/>
          </a:prstGeom>
        </p:spPr>
        <p:txBody>
          <a:bodyPr wrap="square">
            <a:spAutoFit/>
          </a:bodyPr>
          <a:lstStyle/>
          <a:p>
            <a:r>
              <a:rPr lang="tr-TR" b="1" dirty="0">
                <a:solidFill>
                  <a:srgbClr val="00B0F0"/>
                </a:solidFill>
              </a:rPr>
              <a:t>Araştırmalar Brezilya’da 1980’den bu güne </a:t>
            </a:r>
            <a:r>
              <a:rPr lang="tr-TR" sz="2400" b="1" u="sng" dirty="0">
                <a:solidFill>
                  <a:srgbClr val="00B0F0"/>
                </a:solidFill>
              </a:rPr>
              <a:t>yılda </a:t>
            </a:r>
            <a:r>
              <a:rPr lang="tr-TR" sz="2400" b="1" u="sng" dirty="0" err="1">
                <a:solidFill>
                  <a:srgbClr val="00B0F0"/>
                </a:solidFill>
              </a:rPr>
              <a:t>ort.</a:t>
            </a:r>
            <a:r>
              <a:rPr lang="tr-TR" sz="2400" b="1" u="sng" dirty="0">
                <a:solidFill>
                  <a:srgbClr val="00B0F0"/>
                </a:solidFill>
              </a:rPr>
              <a:t> 5.800 km2 ‘</a:t>
            </a:r>
            <a:r>
              <a:rPr lang="tr-TR" sz="2400" b="1" dirty="0">
                <a:solidFill>
                  <a:srgbClr val="00B0F0"/>
                </a:solidFill>
              </a:rPr>
              <a:t>den </a:t>
            </a:r>
            <a:r>
              <a:rPr lang="tr-TR" b="1" dirty="0">
                <a:solidFill>
                  <a:srgbClr val="00B0F0"/>
                </a:solidFill>
              </a:rPr>
              <a:t>fazla yağmur ormanı alanının yok edildiğini gösteriyor.</a:t>
            </a:r>
          </a:p>
        </p:txBody>
      </p:sp>
    </p:spTree>
    <p:extLst>
      <p:ext uri="{BB962C8B-B14F-4D97-AF65-F5344CB8AC3E}">
        <p14:creationId xmlns:p14="http://schemas.microsoft.com/office/powerpoint/2010/main" val="228773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anim calcmode="lin" valueType="num">
                                      <p:cBhvr>
                                        <p:cTn id="25" dur="2000" fill="hold"/>
                                        <p:tgtEl>
                                          <p:spTgt spid="7"/>
                                        </p:tgtEl>
                                        <p:attrNameLst>
                                          <p:attrName>ppt_w</p:attrName>
                                        </p:attrNameLst>
                                      </p:cBhvr>
                                      <p:tavLst>
                                        <p:tav tm="0" fmla="#ppt_w*sin(2.5*pi*$)">
                                          <p:val>
                                            <p:fltVal val="0"/>
                                          </p:val>
                                        </p:tav>
                                        <p:tav tm="100000">
                                          <p:val>
                                            <p:fltVal val="1"/>
                                          </p:val>
                                        </p:tav>
                                      </p:tavLst>
                                    </p:anim>
                                    <p:anim calcmode="lin" valueType="num">
                                      <p:cBhvr>
                                        <p:cTn id="26"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107504" y="1484784"/>
            <a:ext cx="8515811" cy="4896544"/>
          </a:xfrm>
          <a:prstGeom prst="rect">
            <a:avLst/>
          </a:prstGeom>
          <a:gradFill>
            <a:gsLst>
              <a:gs pos="10000">
                <a:srgbClr val="00B050"/>
              </a:gs>
              <a:gs pos="100000">
                <a:schemeClr val="bg1"/>
              </a:gs>
            </a:gsLst>
            <a:lin ang="6120000" scaled="1"/>
          </a:gra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82296" indent="0">
              <a:buNone/>
              <a:defRPr/>
            </a:pPr>
            <a:r>
              <a:rPr lang="tr-TR" sz="9600" dirty="0"/>
              <a:t>	</a:t>
            </a:r>
            <a:r>
              <a:rPr lang="tr-TR" sz="11200" dirty="0"/>
              <a:t>Son yıllarda tüketiciler, firmalar ve toplum otoriteleri </a:t>
            </a:r>
            <a:r>
              <a:rPr lang="tr-TR" sz="11200" b="1" u="sng" dirty="0">
                <a:solidFill>
                  <a:srgbClr val="FFFF00"/>
                </a:solidFill>
              </a:rPr>
              <a:t>daha uygun yönetilmiş kaynaklardan geldiğinin garantisini alabildikleri </a:t>
            </a:r>
            <a:r>
              <a:rPr lang="tr-TR" sz="11200" dirty="0"/>
              <a:t>kesilmiş ağaç, kağıt ve ağaç ürünlerini talep etmekteler.</a:t>
            </a:r>
          </a:p>
        </p:txBody>
      </p:sp>
      <p:grpSp>
        <p:nvGrpSpPr>
          <p:cNvPr id="6" name="Grup 5"/>
          <p:cNvGrpSpPr/>
          <p:nvPr/>
        </p:nvGrpSpPr>
        <p:grpSpPr>
          <a:xfrm>
            <a:off x="251520" y="116632"/>
            <a:ext cx="7353069" cy="1151492"/>
            <a:chOff x="0" y="635"/>
            <a:chExt cx="7353069" cy="863460"/>
          </a:xfrm>
          <a:scene3d>
            <a:camera prst="orthographicFront"/>
            <a:lightRig rig="threePt" dir="t">
              <a:rot lat="0" lon="0" rev="7500000"/>
            </a:lightRig>
          </a:scene3d>
        </p:grpSpPr>
        <p:sp>
          <p:nvSpPr>
            <p:cNvPr id="7" name="Yuvarlatılmış Dikdörtgen 6"/>
            <p:cNvSpPr/>
            <p:nvPr/>
          </p:nvSpPr>
          <p:spPr>
            <a:xfrm>
              <a:off x="0" y="635"/>
              <a:ext cx="7353069" cy="863460"/>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8" name="Yuvarlatılmış Dikdörtgen 4"/>
            <p:cNvSpPr/>
            <p:nvPr/>
          </p:nvSpPr>
          <p:spPr>
            <a:xfrm>
              <a:off x="42151" y="42786"/>
              <a:ext cx="7268767" cy="77915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tr-TR" sz="3600" b="1" dirty="0"/>
                <a:t>ORMANCILIKTA </a:t>
              </a:r>
              <a:r>
                <a:rPr lang="tr-TR" sz="3600" b="1" i="0" u="none" kern="1200" baseline="0" dirty="0"/>
                <a:t>SERTİFİKASYON GEREKSİNİMİ</a:t>
              </a:r>
              <a:endParaRPr lang="tr-TR" sz="3600" u="none" kern="1200" dirty="0"/>
            </a:p>
          </p:txBody>
        </p:sp>
      </p:grpSp>
    </p:spTree>
    <p:extLst>
      <p:ext uri="{BB962C8B-B14F-4D97-AF65-F5344CB8AC3E}">
        <p14:creationId xmlns:p14="http://schemas.microsoft.com/office/powerpoint/2010/main" val="28826872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504" y="1412776"/>
            <a:ext cx="8496944" cy="5058742"/>
          </a:xfrm>
          <a:gradFill>
            <a:gsLst>
              <a:gs pos="10000">
                <a:srgbClr val="00B050"/>
              </a:gs>
              <a:gs pos="100000">
                <a:schemeClr val="bg2">
                  <a:shade val="96000"/>
                  <a:satMod val="120000"/>
                  <a:lumMod val="90000"/>
                </a:schemeClr>
              </a:gs>
            </a:gsLst>
            <a:lin ang="612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ormAutofit fontScale="32500" lnSpcReduction="20000"/>
          </a:bodyPr>
          <a:lstStyle/>
          <a:p>
            <a:pPr marL="82296" indent="0">
              <a:buNone/>
              <a:defRPr/>
            </a:pPr>
            <a:r>
              <a:rPr lang="tr-TR" sz="9600" dirty="0"/>
              <a:t>	Ahşap ve kağıt ürünleri tüketimi sürekli artarken ormanların kullanılması için baskı da artmaktadır. 	Bu nedenle </a:t>
            </a:r>
            <a:r>
              <a:rPr lang="tr-TR" sz="9600" b="1" u="sng" dirty="0">
                <a:solidFill>
                  <a:srgbClr val="C00000"/>
                </a:solidFill>
              </a:rPr>
              <a:t>sorumlu ve sürdürülebilir orman kullanımı ve yönetimi </a:t>
            </a:r>
            <a:r>
              <a:rPr lang="tr-TR" sz="9600" dirty="0"/>
              <a:t>artan bir öneme sahip hale gelmiş; </a:t>
            </a:r>
            <a:r>
              <a:rPr lang="tr-TR" sz="9600" dirty="0">
                <a:solidFill>
                  <a:schemeClr val="tx1"/>
                </a:solidFill>
              </a:rPr>
              <a:t>Orman alanlarındaki  </a:t>
            </a:r>
            <a:r>
              <a:rPr lang="tr-TR" sz="9600" b="1" u="sng" dirty="0" err="1">
                <a:solidFill>
                  <a:srgbClr val="FFFF00"/>
                </a:solidFill>
              </a:rPr>
              <a:t>biyoçeşitliliğin</a:t>
            </a:r>
            <a:r>
              <a:rPr lang="tr-TR" sz="9600" b="1" u="sng" dirty="0">
                <a:solidFill>
                  <a:srgbClr val="FFFF00"/>
                </a:solidFill>
              </a:rPr>
              <a:t> azalması endişesi </a:t>
            </a:r>
            <a:r>
              <a:rPr lang="tr-TR" sz="9600" dirty="0">
                <a:solidFill>
                  <a:schemeClr val="tx1"/>
                </a:solidFill>
              </a:rPr>
              <a:t>1990'ların başlarında orman sertifika sisteminin geliştirilmesine neden olmuştur. </a:t>
            </a:r>
          </a:p>
          <a:p>
            <a:pPr marL="82296" indent="0">
              <a:buNone/>
              <a:defRPr/>
            </a:pPr>
            <a:r>
              <a:rPr lang="tr-TR" sz="9600" dirty="0"/>
              <a:t>	</a:t>
            </a:r>
            <a:r>
              <a:rPr lang="tr-TR" sz="9600" u="sng" dirty="0">
                <a:solidFill>
                  <a:srgbClr val="FFFF00"/>
                </a:solidFill>
              </a:rPr>
              <a:t>Orman sertifikasyonunun ardındaki fikir, </a:t>
            </a:r>
            <a:r>
              <a:rPr lang="tr-TR" sz="9600" b="1" u="sng" dirty="0">
                <a:solidFill>
                  <a:srgbClr val="C00000"/>
                </a:solidFill>
              </a:rPr>
              <a:t>ormanların korunmasını teşvik etmek ve yok olmasını önlemektir.</a:t>
            </a:r>
          </a:p>
        </p:txBody>
      </p:sp>
      <p:graphicFrame>
        <p:nvGraphicFramePr>
          <p:cNvPr id="14" name="Diyagram 13"/>
          <p:cNvGraphicFramePr/>
          <p:nvPr>
            <p:extLst/>
          </p:nvPr>
        </p:nvGraphicFramePr>
        <p:xfrm>
          <a:off x="107504" y="332656"/>
          <a:ext cx="7353069"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70797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ppt_w</p:attrName>
                                        </p:attrNameLst>
                                      </p:cBhvr>
                                      <p:tavLst>
                                        <p:tav tm="0">
                                          <p:val>
                                            <p:fltVal val="0"/>
                                          </p:val>
                                        </p:tav>
                                        <p:tav tm="100000">
                                          <p:val>
                                            <p:strVal val="#ppt_w"/>
                                          </p:val>
                                        </p:tav>
                                      </p:tavLst>
                                    </p:anim>
                                    <p:anim calcmode="lin" valueType="num">
                                      <p:cBhvr>
                                        <p:cTn id="13" dur="500" fill="hold"/>
                                        <p:tgtEl>
                                          <p:spTgt spid="3">
                                            <p:bg/>
                                          </p:spTgt>
                                        </p:tgtEl>
                                        <p:attrNameLst>
                                          <p:attrName>ppt_h</p:attrName>
                                        </p:attrNameLst>
                                      </p:cBhvr>
                                      <p:tavLst>
                                        <p:tav tm="0">
                                          <p:val>
                                            <p:fltVal val="0"/>
                                          </p:val>
                                        </p:tav>
                                        <p:tav tm="100000">
                                          <p:val>
                                            <p:strVal val="#ppt_h"/>
                                          </p:val>
                                        </p:tav>
                                      </p:tavLst>
                                    </p:anim>
                                    <p:animEffect transition="in" filter="fade">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Graphic spid="1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bg2">
                <a:tint val="97000"/>
                <a:hueMod val="92000"/>
                <a:satMod val="169000"/>
                <a:lumMod val="164000"/>
              </a:schemeClr>
            </a:gs>
            <a:gs pos="100000">
              <a:schemeClr val="bg2">
                <a:shade val="96000"/>
                <a:satMod val="120000"/>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98952" y="1340768"/>
            <a:ext cx="8640960" cy="2592288"/>
          </a:xfrm>
          <a:gradFill flip="none" rotWithShape="1">
            <a:gsLst>
              <a:gs pos="34000">
                <a:srgbClr val="00B050"/>
              </a:gs>
              <a:gs pos="8000">
                <a:schemeClr val="accent6">
                  <a:lumMod val="95000"/>
                  <a:lumOff val="5000"/>
                </a:schemeClr>
              </a:gs>
              <a:gs pos="100000">
                <a:schemeClr val="accent6">
                  <a:lumMod val="60000"/>
                </a:schemeClr>
              </a:gs>
            </a:gsLst>
            <a:path path="circle">
              <a:fillToRect l="50000" t="130000" r="50000" b="-3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ormAutofit fontScale="47500" lnSpcReduction="20000"/>
          </a:bodyPr>
          <a:lstStyle/>
          <a:p>
            <a:pPr marL="82296" indent="0">
              <a:buNone/>
              <a:defRPr/>
            </a:pPr>
            <a:r>
              <a:rPr lang="tr-TR" sz="7400" dirty="0"/>
              <a:t>Bu </a:t>
            </a:r>
            <a:r>
              <a:rPr lang="tr-TR" sz="7400" dirty="0" err="1">
                <a:latin typeface="Bauhaus 93" panose="04030905020B02020C02" pitchFamily="82" charset="0"/>
                <a:ea typeface="Yu Mincho Light" panose="02020300000000000000" pitchFamily="18" charset="-128"/>
              </a:rPr>
              <a:t>ENDiSELERLE</a:t>
            </a:r>
            <a:r>
              <a:rPr lang="tr-TR" sz="7400" dirty="0">
                <a:latin typeface="Wide Latin" panose="020A0A07050505020404" pitchFamily="18" charset="0"/>
                <a:ea typeface="Yu Mincho Light" panose="02020300000000000000" pitchFamily="18" charset="-128"/>
              </a:rPr>
              <a:t> </a:t>
            </a:r>
            <a:r>
              <a:rPr lang="tr-TR" sz="7400" dirty="0"/>
              <a:t>, bazı uluslararası çevreci sivil toplum kuruluşları tarafından </a:t>
            </a:r>
            <a:r>
              <a:rPr lang="tr-TR" sz="7400" b="1" u="sng" dirty="0">
                <a:solidFill>
                  <a:srgbClr val="FF0000"/>
                </a:solidFill>
              </a:rPr>
              <a:t>dünya ormanlarının </a:t>
            </a:r>
            <a:r>
              <a:rPr lang="tr-TR" sz="7400" u="sng" dirty="0">
                <a:solidFill>
                  <a:srgbClr val="FFFF00"/>
                </a:solidFill>
              </a:rPr>
              <a:t>sosyal, çevresel ve ekonomik olarak iyi yönetilmesini sağlamak maksadıyla </a:t>
            </a:r>
            <a:r>
              <a:rPr lang="tr-TR" sz="7400" dirty="0"/>
              <a:t>sertifika sistemleri oluşturulmuştur…</a:t>
            </a:r>
            <a:endParaRPr lang="tr-TR" sz="2800" dirty="0"/>
          </a:p>
          <a:p>
            <a:pPr marL="82296" indent="0">
              <a:buNone/>
              <a:defRPr/>
            </a:pPr>
            <a:r>
              <a:rPr lang="tr-TR" sz="2800" dirty="0"/>
              <a:t> </a:t>
            </a:r>
            <a:endParaRPr lang="tr-TR" sz="2800" b="1" u="sng" dirty="0">
              <a:solidFill>
                <a:srgbClr val="C00000"/>
              </a:solidFill>
            </a:endParaRPr>
          </a:p>
        </p:txBody>
      </p:sp>
      <p:graphicFrame>
        <p:nvGraphicFramePr>
          <p:cNvPr id="14" name="Diyagram 13"/>
          <p:cNvGraphicFramePr/>
          <p:nvPr>
            <p:extLst/>
          </p:nvPr>
        </p:nvGraphicFramePr>
        <p:xfrm>
          <a:off x="107504" y="332656"/>
          <a:ext cx="7353069"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2 İçerik Yer Tutucusu"/>
          <p:cNvSpPr txBox="1">
            <a:spLocks/>
          </p:cNvSpPr>
          <p:nvPr/>
        </p:nvSpPr>
        <p:spPr>
          <a:xfrm>
            <a:off x="98952" y="4101742"/>
            <a:ext cx="8640960" cy="2592288"/>
          </a:xfrm>
          <a:prstGeom prst="rect">
            <a:avLst/>
          </a:prstGeom>
          <a:gradFill>
            <a:gsLst>
              <a:gs pos="10000">
                <a:srgbClr val="00B050"/>
              </a:gs>
              <a:gs pos="100000">
                <a:schemeClr val="bg2">
                  <a:shade val="96000"/>
                  <a:satMod val="120000"/>
                  <a:lumMod val="90000"/>
                </a:schemeClr>
              </a:gs>
            </a:gsLst>
            <a:lin ang="6120000" scaled="1"/>
          </a:gradFill>
          <a:ln w="9525" cap="rnd"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lt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lt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lt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lt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lt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lt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lt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lt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lt1"/>
                </a:solidFill>
                <a:effectLst/>
                <a:latin typeface="+mn-lt"/>
                <a:ea typeface="+mn-ea"/>
                <a:cs typeface="+mn-cs"/>
              </a:defRPr>
            </a:lvl9pPr>
          </a:lstStyle>
          <a:p>
            <a:pPr marL="82296" indent="0">
              <a:buNone/>
              <a:defRPr/>
            </a:pPr>
            <a:r>
              <a:rPr lang="tr-TR" sz="2800" u="sng" dirty="0">
                <a:solidFill>
                  <a:srgbClr val="FFFF00"/>
                </a:solidFill>
              </a:rPr>
              <a:t>Uluslararası kabul görmüş en uygun standartlar çerçevesinde yönetilen ormanlara</a:t>
            </a:r>
            <a:r>
              <a:rPr lang="tr-TR" sz="2800" dirty="0"/>
              <a:t>, </a:t>
            </a:r>
            <a:r>
              <a:rPr lang="tr-TR" sz="2800" b="1" dirty="0">
                <a:solidFill>
                  <a:srgbClr val="FF0000"/>
                </a:solidFill>
              </a:rPr>
              <a:t>orman yönetim sertifikası</a:t>
            </a:r>
            <a:r>
              <a:rPr lang="tr-TR" sz="2800" dirty="0"/>
              <a:t> verilerek, </a:t>
            </a:r>
            <a:r>
              <a:rPr lang="tr-TR" sz="2800" dirty="0">
                <a:solidFill>
                  <a:srgbClr val="FFFF00"/>
                </a:solidFill>
              </a:rPr>
              <a:t>bu sayede, </a:t>
            </a:r>
            <a:r>
              <a:rPr lang="tr-TR" sz="2800" u="sng" dirty="0">
                <a:solidFill>
                  <a:srgbClr val="FFFF00"/>
                </a:solidFill>
              </a:rPr>
              <a:t>çevreci bilince sahip </a:t>
            </a:r>
            <a:r>
              <a:rPr lang="tr-TR" sz="2800" dirty="0">
                <a:solidFill>
                  <a:srgbClr val="FFFF00"/>
                </a:solidFill>
              </a:rPr>
              <a:t>kuruluşlar ve tüketiciler tarafından</a:t>
            </a:r>
            <a:r>
              <a:rPr lang="tr-TR" sz="2800" dirty="0"/>
              <a:t> </a:t>
            </a:r>
            <a:r>
              <a:rPr lang="tr-TR" sz="2800" b="1" u="sng" dirty="0">
                <a:solidFill>
                  <a:srgbClr val="FF0000"/>
                </a:solidFill>
              </a:rPr>
              <a:t>bu ormanlardan üretilen hammaddelerin kullanılması</a:t>
            </a:r>
            <a:r>
              <a:rPr lang="tr-TR" sz="2800" b="1" dirty="0">
                <a:solidFill>
                  <a:srgbClr val="FF0000"/>
                </a:solidFill>
              </a:rPr>
              <a:t> teşvik edilmektedir</a:t>
            </a:r>
            <a:r>
              <a:rPr lang="tr-TR" sz="2800" dirty="0"/>
              <a:t>.</a:t>
            </a:r>
            <a:endParaRPr lang="tr-TR" sz="2800" b="1" u="sng" dirty="0">
              <a:solidFill>
                <a:srgbClr val="C00000"/>
              </a:solidFill>
            </a:endParaRPr>
          </a:p>
        </p:txBody>
      </p:sp>
    </p:spTree>
    <p:extLst>
      <p:ext uri="{BB962C8B-B14F-4D97-AF65-F5344CB8AC3E}">
        <p14:creationId xmlns:p14="http://schemas.microsoft.com/office/powerpoint/2010/main" val="3513524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ppt_w</p:attrName>
                                        </p:attrNameLst>
                                      </p:cBhvr>
                                      <p:tavLst>
                                        <p:tav tm="0">
                                          <p:val>
                                            <p:fltVal val="0"/>
                                          </p:val>
                                        </p:tav>
                                        <p:tav tm="100000">
                                          <p:val>
                                            <p:strVal val="#ppt_w"/>
                                          </p:val>
                                        </p:tav>
                                      </p:tavLst>
                                    </p:anim>
                                    <p:anim calcmode="lin" valueType="num">
                                      <p:cBhvr>
                                        <p:cTn id="13" dur="500" fill="hold"/>
                                        <p:tgtEl>
                                          <p:spTgt spid="3">
                                            <p:bg/>
                                          </p:spTgt>
                                        </p:tgtEl>
                                        <p:attrNameLst>
                                          <p:attrName>ppt_h</p:attrName>
                                        </p:attrNameLst>
                                      </p:cBhvr>
                                      <p:tavLst>
                                        <p:tav tm="0">
                                          <p:val>
                                            <p:fltVal val="0"/>
                                          </p:val>
                                        </p:tav>
                                        <p:tav tm="100000">
                                          <p:val>
                                            <p:strVal val="#ppt_h"/>
                                          </p:val>
                                        </p:tav>
                                      </p:tavLst>
                                    </p:anim>
                                    <p:animEffect transition="in" filter="fade">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
                                            <p:bg/>
                                          </p:spTgt>
                                        </p:tgtEl>
                                        <p:attrNameLst>
                                          <p:attrName>style.visibility</p:attrName>
                                        </p:attrNameLst>
                                      </p:cBhvr>
                                      <p:to>
                                        <p:strVal val="visible"/>
                                      </p:to>
                                    </p:set>
                                    <p:anim calcmode="lin" valueType="num">
                                      <p:cBhvr>
                                        <p:cTn id="33" dur="500" fill="hold"/>
                                        <p:tgtEl>
                                          <p:spTgt spid="4">
                                            <p:bg/>
                                          </p:spTgt>
                                        </p:tgtEl>
                                        <p:attrNameLst>
                                          <p:attrName>ppt_w</p:attrName>
                                        </p:attrNameLst>
                                      </p:cBhvr>
                                      <p:tavLst>
                                        <p:tav tm="0">
                                          <p:val>
                                            <p:fltVal val="0"/>
                                          </p:val>
                                        </p:tav>
                                        <p:tav tm="100000">
                                          <p:val>
                                            <p:strVal val="#ppt_w"/>
                                          </p:val>
                                        </p:tav>
                                      </p:tavLst>
                                    </p:anim>
                                    <p:anim calcmode="lin" valueType="num">
                                      <p:cBhvr>
                                        <p:cTn id="34" dur="500" fill="hold"/>
                                        <p:tgtEl>
                                          <p:spTgt spid="4">
                                            <p:bg/>
                                          </p:spTgt>
                                        </p:tgtEl>
                                        <p:attrNameLst>
                                          <p:attrName>ppt_h</p:attrName>
                                        </p:attrNameLst>
                                      </p:cBhvr>
                                      <p:tavLst>
                                        <p:tav tm="0">
                                          <p:val>
                                            <p:fltVal val="0"/>
                                          </p:val>
                                        </p:tav>
                                        <p:tav tm="100000">
                                          <p:val>
                                            <p:strVal val="#ppt_h"/>
                                          </p:val>
                                        </p:tav>
                                      </p:tavLst>
                                    </p:anim>
                                    <p:animEffect transition="in" filter="fade">
                                      <p:cBhvr>
                                        <p:cTn id="35" dur="500"/>
                                        <p:tgtEl>
                                          <p:spTgt spid="4">
                                            <p:bg/>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 calcmode="lin" valueType="num">
                                      <p:cBhvr>
                                        <p:cTn id="4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Graphic spid="14" grpId="0">
        <p:bldAsOne/>
      </p:bldGraphic>
      <p:bldP spid="4" grpId="0" build="p" animBg="1"/>
    </p:bldLst>
  </p:timing>
</p:sld>
</file>

<file path=ppt/theme/theme1.xml><?xml version="1.0" encoding="utf-8"?>
<a:theme xmlns:a="http://schemas.openxmlformats.org/drawingml/2006/main" name="Dilim">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2608</TotalTime>
  <Words>958</Words>
  <Application>Microsoft Office PowerPoint</Application>
  <PresentationFormat>Ekran Gösterisi (4:3)</PresentationFormat>
  <Paragraphs>218</Paragraphs>
  <Slides>38</Slides>
  <Notes>21</Notes>
  <HiddenSlides>0</HiddenSlides>
  <MMClips>0</MMClips>
  <ScaleCrop>false</ScaleCrop>
  <HeadingPairs>
    <vt:vector size="6" baseType="variant">
      <vt:variant>
        <vt:lpstr>Kullanılan Yazı Tipleri</vt:lpstr>
      </vt:variant>
      <vt:variant>
        <vt:i4>12</vt:i4>
      </vt:variant>
      <vt:variant>
        <vt:lpstr>Tema</vt:lpstr>
      </vt:variant>
      <vt:variant>
        <vt:i4>2</vt:i4>
      </vt:variant>
      <vt:variant>
        <vt:lpstr>Slayt Başlıkları</vt:lpstr>
      </vt:variant>
      <vt:variant>
        <vt:i4>38</vt:i4>
      </vt:variant>
    </vt:vector>
  </HeadingPairs>
  <TitlesOfParts>
    <vt:vector size="52" baseType="lpstr">
      <vt:lpstr>Arial</vt:lpstr>
      <vt:lpstr>Batang</vt:lpstr>
      <vt:lpstr>Bauhaus 93</vt:lpstr>
      <vt:lpstr>Bookman Old Style</vt:lpstr>
      <vt:lpstr>Calibri</vt:lpstr>
      <vt:lpstr>Comic Sans MS</vt:lpstr>
      <vt:lpstr>Courier New</vt:lpstr>
      <vt:lpstr>Tahoma</vt:lpstr>
      <vt:lpstr>Wide Latin</vt:lpstr>
      <vt:lpstr>Wingdings</vt:lpstr>
      <vt:lpstr>Wingdings 3</vt:lpstr>
      <vt:lpstr>Yu Mincho Light</vt:lpstr>
      <vt:lpstr>Dilim</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Önder Sermet Şube Müdürü</dc:creator>
  <cp:lastModifiedBy>Windows Kullanıcısı</cp:lastModifiedBy>
  <cp:revision>270</cp:revision>
  <dcterms:modified xsi:type="dcterms:W3CDTF">2019-07-16T13:48:48Z</dcterms:modified>
</cp:coreProperties>
</file>

<file path=userCustomization/customUI.xml><?xml version="1.0" encoding="utf-8"?>
<mso:customUI xmlns:mso="http://schemas.microsoft.com/office/2006/01/customui">
  <mso:ribbon>
    <mso:qat>
      <mso:documentControls>
        <mso:control idQ="mso:HyperlinkInsert" visible="true"/>
      </mso:documentControls>
    </mso:qat>
  </mso:ribbon>
</mso:customUI>
</file>